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6" r:id="rId4"/>
  </p:sldMasterIdLst>
  <p:notesMasterIdLst>
    <p:notesMasterId r:id="rId38"/>
  </p:notesMasterIdLst>
  <p:handoutMasterIdLst>
    <p:handoutMasterId r:id="rId39"/>
  </p:handoutMasterIdLst>
  <p:sldIdLst>
    <p:sldId id="314" r:id="rId5"/>
    <p:sldId id="315" r:id="rId6"/>
    <p:sldId id="326" r:id="rId7"/>
    <p:sldId id="327" r:id="rId8"/>
    <p:sldId id="317" r:id="rId9"/>
    <p:sldId id="329" r:id="rId10"/>
    <p:sldId id="330" r:id="rId11"/>
    <p:sldId id="331" r:id="rId12"/>
    <p:sldId id="332" r:id="rId13"/>
    <p:sldId id="328" r:id="rId14"/>
    <p:sldId id="322" r:id="rId15"/>
    <p:sldId id="333" r:id="rId16"/>
    <p:sldId id="334" r:id="rId17"/>
    <p:sldId id="335" r:id="rId18"/>
    <p:sldId id="336" r:id="rId19"/>
    <p:sldId id="337" r:id="rId20"/>
    <p:sldId id="339" r:id="rId21"/>
    <p:sldId id="316" r:id="rId22"/>
    <p:sldId id="345" r:id="rId23"/>
    <p:sldId id="344" r:id="rId24"/>
    <p:sldId id="340" r:id="rId25"/>
    <p:sldId id="338" r:id="rId26"/>
    <p:sldId id="342" r:id="rId27"/>
    <p:sldId id="353" r:id="rId28"/>
    <p:sldId id="343" r:id="rId29"/>
    <p:sldId id="323" r:id="rId30"/>
    <p:sldId id="346" r:id="rId31"/>
    <p:sldId id="347" r:id="rId32"/>
    <p:sldId id="348" r:id="rId33"/>
    <p:sldId id="349" r:id="rId34"/>
    <p:sldId id="350" r:id="rId35"/>
    <p:sldId id="351" r:id="rId36"/>
    <p:sldId id="352"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360" userDrawn="1">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9E6DF"/>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574" autoAdjust="0"/>
    <p:restoredTop sz="95388" autoAdjust="0"/>
  </p:normalViewPr>
  <p:slideViewPr>
    <p:cSldViewPr snapToGrid="0">
      <p:cViewPr>
        <p:scale>
          <a:sx n="70" d="100"/>
          <a:sy n="70" d="100"/>
        </p:scale>
        <p:origin x="636" y="48"/>
      </p:cViewPr>
      <p:guideLst>
        <p:guide orient="horz" pos="3360"/>
        <p:guide pos="3840"/>
      </p:guideLst>
    </p:cSldViewPr>
  </p:slideViewPr>
  <p:outlineViewPr>
    <p:cViewPr>
      <p:scale>
        <a:sx n="33" d="100"/>
        <a:sy n="33" d="100"/>
      </p:scale>
      <p:origin x="0" y="-12672"/>
    </p:cViewPr>
  </p:outlineViewPr>
  <p:notesTextViewPr>
    <p:cViewPr>
      <p:scale>
        <a:sx n="1" d="1"/>
        <a:sy n="1" d="1"/>
      </p:scale>
      <p:origin x="0" y="0"/>
    </p:cViewPr>
  </p:notesTextViewPr>
  <p:sorterViewPr>
    <p:cViewPr>
      <p:scale>
        <a:sx n="100" d="100"/>
        <a:sy n="100" d="100"/>
      </p:scale>
      <p:origin x="0" y="0"/>
    </p:cViewPr>
  </p:sorterViewPr>
  <p:notesViewPr>
    <p:cSldViewPr snapToGrid="0">
      <p:cViewPr>
        <p:scale>
          <a:sx n="1" d="2"/>
          <a:sy n="1" d="2"/>
        </p:scale>
        <p:origin x="3480" y="55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handoutMaster" Target="handoutMasters/handoutMaster1.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commentAuthors" Target="commentAuthors.xml"/><Relationship Id="rId45"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notesMaster" Target="notesMasters/notesMaster1.xml"/><Relationship Id="rId20" Type="http://schemas.openxmlformats.org/officeDocument/2006/relationships/slide" Target="slides/slide16.xml"/><Relationship Id="rId41"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3F6ED8B-CF52-4A64-BACC-61D9C1041E0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0D7022B2-02C5-4E03-99BC-0BA3C57AC49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352A77B-D33C-49B3-A83C-450AA2ED72B3}" type="datetimeFigureOut">
              <a:rPr lang="en-US" smtClean="0"/>
              <a:t>5/25/2025</a:t>
            </a:fld>
            <a:endParaRPr lang="en-US" dirty="0"/>
          </a:p>
        </p:txBody>
      </p:sp>
      <p:sp>
        <p:nvSpPr>
          <p:cNvPr id="4" name="Footer Placeholder 3">
            <a:extLst>
              <a:ext uri="{FF2B5EF4-FFF2-40B4-BE49-F238E27FC236}">
                <a16:creationId xmlns:a16="http://schemas.microsoft.com/office/drawing/2014/main" id="{BC3FEE8C-8D38-4F2A-950E-071C6823E27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C567A6D-959B-4552-AB8D-4CCA819CAA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BF9A36D-7FAC-478F-9944-F324014F6FD1}" type="slidenum">
              <a:rPr lang="en-US" smtClean="0"/>
              <a:t>‹#›</a:t>
            </a:fld>
            <a:endParaRPr lang="en-US" dirty="0"/>
          </a:p>
        </p:txBody>
      </p:sp>
    </p:spTree>
    <p:extLst>
      <p:ext uri="{BB962C8B-B14F-4D97-AF65-F5344CB8AC3E}">
        <p14:creationId xmlns:p14="http://schemas.microsoft.com/office/powerpoint/2010/main" val="134246769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8D8F9A-F5CB-4EF8-A859-ED5E107B9763}" type="datetimeFigureOut">
              <a:rPr lang="en-US" smtClean="0"/>
              <a:t>5/25/2025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4B9A9E5-4F7F-4A7D-9DE1-899232329269}" type="slidenum">
              <a:rPr lang="en-US" smtClean="0"/>
              <a:t>‹#›</a:t>
            </a:fld>
            <a:endParaRPr lang="en-US" dirty="0"/>
          </a:p>
        </p:txBody>
      </p:sp>
    </p:spTree>
    <p:extLst>
      <p:ext uri="{BB962C8B-B14F-4D97-AF65-F5344CB8AC3E}">
        <p14:creationId xmlns:p14="http://schemas.microsoft.com/office/powerpoint/2010/main" val="13877831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1</a:t>
            </a:fld>
            <a:endParaRPr lang="en-US" dirty="0"/>
          </a:p>
        </p:txBody>
      </p:sp>
    </p:spTree>
    <p:extLst>
      <p:ext uri="{BB962C8B-B14F-4D97-AF65-F5344CB8AC3E}">
        <p14:creationId xmlns:p14="http://schemas.microsoft.com/office/powerpoint/2010/main" val="25691378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2</a:t>
            </a:fld>
            <a:endParaRPr lang="en-US" dirty="0"/>
          </a:p>
        </p:txBody>
      </p:sp>
    </p:spTree>
    <p:extLst>
      <p:ext uri="{BB962C8B-B14F-4D97-AF65-F5344CB8AC3E}">
        <p14:creationId xmlns:p14="http://schemas.microsoft.com/office/powerpoint/2010/main" val="16989693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5</a:t>
            </a:fld>
            <a:endParaRPr lang="en-US" dirty="0"/>
          </a:p>
        </p:txBody>
      </p:sp>
    </p:spTree>
    <p:extLst>
      <p:ext uri="{BB962C8B-B14F-4D97-AF65-F5344CB8AC3E}">
        <p14:creationId xmlns:p14="http://schemas.microsoft.com/office/powerpoint/2010/main" val="33360335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11</a:t>
            </a:fld>
            <a:endParaRPr lang="en-US" dirty="0"/>
          </a:p>
        </p:txBody>
      </p:sp>
    </p:spTree>
    <p:extLst>
      <p:ext uri="{BB962C8B-B14F-4D97-AF65-F5344CB8AC3E}">
        <p14:creationId xmlns:p14="http://schemas.microsoft.com/office/powerpoint/2010/main" val="25865656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18</a:t>
            </a:fld>
            <a:endParaRPr lang="en-US" dirty="0"/>
          </a:p>
        </p:txBody>
      </p:sp>
    </p:spTree>
    <p:extLst>
      <p:ext uri="{BB962C8B-B14F-4D97-AF65-F5344CB8AC3E}">
        <p14:creationId xmlns:p14="http://schemas.microsoft.com/office/powerpoint/2010/main" val="35285505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26</a:t>
            </a:fld>
            <a:endParaRPr lang="en-US" dirty="0"/>
          </a:p>
        </p:txBody>
      </p:sp>
    </p:spTree>
    <p:extLst>
      <p:ext uri="{BB962C8B-B14F-4D97-AF65-F5344CB8AC3E}">
        <p14:creationId xmlns:p14="http://schemas.microsoft.com/office/powerpoint/2010/main" val="411001086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Master" Target="../slideMasters/slideMaster1.xml"/><Relationship Id="rId5" Type="http://schemas.openxmlformats.org/officeDocument/2006/relationships/image" Target="../media/image24.svg"/><Relationship Id="rId4" Type="http://schemas.openxmlformats.org/officeDocument/2006/relationships/image" Target="../media/image15.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12.svg"/><Relationship Id="rId4" Type="http://schemas.openxmlformats.org/officeDocument/2006/relationships/image" Target="../media/image11.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xml"/><Relationship Id="rId5" Type="http://schemas.openxmlformats.org/officeDocument/2006/relationships/image" Target="../media/image18.svg"/><Relationship Id="rId4" Type="http://schemas.openxmlformats.org/officeDocument/2006/relationships/image" Target="../media/image17.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5.png"/><Relationship Id="rId1" Type="http://schemas.openxmlformats.org/officeDocument/2006/relationships/slideMaster" Target="../slideMasters/slideMaster1.xml"/><Relationship Id="rId5" Type="http://schemas.openxmlformats.org/officeDocument/2006/relationships/image" Target="../media/image21.svg"/><Relationship Id="rId4" Type="http://schemas.openxmlformats.org/officeDocument/2006/relationships/image" Target="../media/image20.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1">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874996-9779-1D0F-B5C6-7FE85FFF1EF4}"/>
              </a:ext>
            </a:extLst>
          </p:cNvPr>
          <p:cNvSpPr>
            <a:spLocks noGrp="1"/>
          </p:cNvSpPr>
          <p:nvPr>
            <p:ph type="title" hasCustomPrompt="1"/>
          </p:nvPr>
        </p:nvSpPr>
        <p:spPr>
          <a:xfrm>
            <a:off x="6096000" y="2773681"/>
            <a:ext cx="5674360" cy="3200400"/>
          </a:xfrm>
        </p:spPr>
        <p:txBody>
          <a:bodyPr anchor="b">
            <a:normAutofit/>
          </a:bodyPr>
          <a:lstStyle>
            <a:lvl1pPr>
              <a:defRPr sz="4800">
                <a:solidFill>
                  <a:schemeClr val="bg1"/>
                </a:solidFill>
              </a:defRPr>
            </a:lvl1pPr>
          </a:lstStyle>
          <a:p>
            <a:r>
              <a:rPr lang="en-US" dirty="0"/>
              <a:t>Click to add title</a:t>
            </a:r>
          </a:p>
        </p:txBody>
      </p:sp>
      <p:pic>
        <p:nvPicPr>
          <p:cNvPr id="7" name="Graphic 6">
            <a:extLst>
              <a:ext uri="{FF2B5EF4-FFF2-40B4-BE49-F238E27FC236}">
                <a16:creationId xmlns:a16="http://schemas.microsoft.com/office/drawing/2014/main" id="{96B97173-A601-1D66-1651-4FE0D76A0BC7}"/>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8454" t="1728"/>
          <a:stretch/>
        </p:blipFill>
        <p:spPr>
          <a:xfrm>
            <a:off x="-1" y="0"/>
            <a:ext cx="8264995" cy="5320146"/>
          </a:xfrm>
          <a:prstGeom prst="rect">
            <a:avLst/>
          </a:prstGeom>
        </p:spPr>
      </p:pic>
    </p:spTree>
    <p:extLst>
      <p:ext uri="{BB962C8B-B14F-4D97-AF65-F5344CB8AC3E}">
        <p14:creationId xmlns:p14="http://schemas.microsoft.com/office/powerpoint/2010/main" val="38108473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Content and Table 1">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BE5D17C7-3503-7305-8191-20863B738898}"/>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r="55824" b="26760"/>
          <a:stretch/>
        </p:blipFill>
        <p:spPr>
          <a:xfrm>
            <a:off x="9229725" y="1835240"/>
            <a:ext cx="2962275" cy="5022760"/>
          </a:xfrm>
          <a:prstGeom prst="rect">
            <a:avLst/>
          </a:prstGeom>
        </p:spPr>
      </p:pic>
      <p:sp>
        <p:nvSpPr>
          <p:cNvPr id="14" name="Rectangle 13">
            <a:extLst>
              <a:ext uri="{FF2B5EF4-FFF2-40B4-BE49-F238E27FC236}">
                <a16:creationId xmlns:a16="http://schemas.microsoft.com/office/drawing/2014/main" id="{C76E1AE6-3E01-1CBD-CAEC-11056D00ADE5}"/>
              </a:ext>
              <a:ext uri="{C183D7F6-B498-43B3-948B-1728B52AA6E4}">
                <adec:decorative xmlns:adec="http://schemas.microsoft.com/office/drawing/2017/decorative" val="1"/>
              </a:ext>
            </a:extLst>
          </p:cNvPr>
          <p:cNvSpPr/>
          <p:nvPr userDrawn="1"/>
        </p:nvSpPr>
        <p:spPr>
          <a:xfrm>
            <a:off x="4443413" y="1835240"/>
            <a:ext cx="7000875" cy="427981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Graphic 8">
            <a:extLst>
              <a:ext uri="{FF2B5EF4-FFF2-40B4-BE49-F238E27FC236}">
                <a16:creationId xmlns:a16="http://schemas.microsoft.com/office/drawing/2014/main" id="{90E28F03-2149-7C50-779B-6A2D8D789AF5}"/>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60903" r="75060" b="10347"/>
          <a:stretch/>
        </p:blipFill>
        <p:spPr>
          <a:xfrm rot="16200000">
            <a:off x="149650" y="-149653"/>
            <a:ext cx="1672375" cy="1971675"/>
          </a:xfrm>
          <a:prstGeom prst="rect">
            <a:avLst/>
          </a:prstGeom>
        </p:spPr>
      </p:pic>
      <p:sp>
        <p:nvSpPr>
          <p:cNvPr id="10" name="Title 9">
            <a:extLst>
              <a:ext uri="{FF2B5EF4-FFF2-40B4-BE49-F238E27FC236}">
                <a16:creationId xmlns:a16="http://schemas.microsoft.com/office/drawing/2014/main" id="{CA4CAE4E-4252-8471-C50B-1DD5AFBFECCA}"/>
              </a:ext>
            </a:extLst>
          </p:cNvPr>
          <p:cNvSpPr>
            <a:spLocks noGrp="1"/>
          </p:cNvSpPr>
          <p:nvPr>
            <p:ph type="title" hasCustomPrompt="1"/>
          </p:nvPr>
        </p:nvSpPr>
        <p:spPr>
          <a:xfrm>
            <a:off x="914399" y="365125"/>
            <a:ext cx="10363202" cy="1603462"/>
          </a:xfrm>
        </p:spPr>
        <p:txBody>
          <a:bodyPr>
            <a:normAutofit/>
          </a:bodyPr>
          <a:lstStyle>
            <a:lvl1pPr>
              <a:defRPr sz="3200"/>
            </a:lvl1pPr>
          </a:lstStyle>
          <a:p>
            <a:r>
              <a:rPr lang="en-US" dirty="0"/>
              <a:t>Click to add title</a:t>
            </a:r>
          </a:p>
        </p:txBody>
      </p:sp>
      <p:sp>
        <p:nvSpPr>
          <p:cNvPr id="11" name="Content Placeholder 10">
            <a:extLst>
              <a:ext uri="{FF2B5EF4-FFF2-40B4-BE49-F238E27FC236}">
                <a16:creationId xmlns:a16="http://schemas.microsoft.com/office/drawing/2014/main" id="{E493CE42-5465-91AC-A1F4-A4821AE37A9C}"/>
              </a:ext>
            </a:extLst>
          </p:cNvPr>
          <p:cNvSpPr>
            <a:spLocks noGrp="1"/>
          </p:cNvSpPr>
          <p:nvPr>
            <p:ph sz="quarter" idx="10" hasCustomPrompt="1"/>
          </p:nvPr>
        </p:nvSpPr>
        <p:spPr>
          <a:xfrm>
            <a:off x="914399" y="2022250"/>
            <a:ext cx="3299013" cy="3914910"/>
          </a:xfrm>
        </p:spPr>
        <p:txBody>
          <a:bodyPr>
            <a:normAutofit/>
          </a:bodyPr>
          <a:lstStyle>
            <a:lvl1pPr>
              <a:spcBef>
                <a:spcPts val="0"/>
              </a:spcBef>
              <a:spcAft>
                <a:spcPts val="1200"/>
              </a:spcAft>
              <a:defRPr sz="2000" b="0"/>
            </a:lvl1pPr>
            <a:lvl2pPr>
              <a:spcBef>
                <a:spcPts val="0"/>
              </a:spcBef>
              <a:spcAft>
                <a:spcPts val="1200"/>
              </a:spcAft>
              <a:defRPr sz="1800" b="0"/>
            </a:lvl2pPr>
            <a:lvl3pPr>
              <a:spcBef>
                <a:spcPts val="0"/>
              </a:spcBef>
              <a:spcAft>
                <a:spcPts val="1200"/>
              </a:spcAft>
              <a:defRPr sz="1600" b="0"/>
            </a:lvl3pPr>
            <a:lvl4pPr>
              <a:spcBef>
                <a:spcPts val="0"/>
              </a:spcBef>
              <a:spcAft>
                <a:spcPts val="1200"/>
              </a:spcAft>
              <a:defRPr sz="1400" b="0"/>
            </a:lvl4pPr>
            <a:lvl5pPr>
              <a:spcBef>
                <a:spcPts val="0"/>
              </a:spcBef>
              <a:spcAft>
                <a:spcPts val="1200"/>
              </a:spcAft>
              <a:defRPr sz="1400" b="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able Placeholder 12">
            <a:extLst>
              <a:ext uri="{FF2B5EF4-FFF2-40B4-BE49-F238E27FC236}">
                <a16:creationId xmlns:a16="http://schemas.microsoft.com/office/drawing/2014/main" id="{156A00B1-F3E3-B7FF-58F4-61DE3EF07C07}"/>
              </a:ext>
            </a:extLst>
          </p:cNvPr>
          <p:cNvSpPr>
            <a:spLocks noGrp="1"/>
          </p:cNvSpPr>
          <p:nvPr>
            <p:ph type="tbl" sz="quarter" idx="11" hasCustomPrompt="1"/>
          </p:nvPr>
        </p:nvSpPr>
        <p:spPr>
          <a:xfrm>
            <a:off x="4602163" y="2017713"/>
            <a:ext cx="6675437" cy="3932237"/>
          </a:xfrm>
        </p:spPr>
        <p:txBody>
          <a:bodyPr>
            <a:normAutofit/>
          </a:bodyPr>
          <a:lstStyle>
            <a:lvl1pPr>
              <a:defRPr sz="2000"/>
            </a:lvl1pPr>
          </a:lstStyle>
          <a:p>
            <a:r>
              <a:rPr lang="en-US" dirty="0"/>
              <a:t>Click icon to insert table</a:t>
            </a:r>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0562149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two Content 3">
    <p:bg>
      <p:bgPr>
        <a:solidFill>
          <a:schemeClr val="accent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13A42171-0D82-07BF-4667-498861CC2AFB}"/>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8883" t="34408" r="46636" b="1"/>
          <a:stretch/>
        </p:blipFill>
        <p:spPr>
          <a:xfrm flipH="1" flipV="1">
            <a:off x="10506072" y="3984078"/>
            <a:ext cx="1685928" cy="2873921"/>
          </a:xfrm>
          <a:prstGeom prst="rect">
            <a:avLst/>
          </a:prstGeom>
        </p:spPr>
      </p:pic>
      <p:pic>
        <p:nvPicPr>
          <p:cNvPr id="9" name="Graphic 8">
            <a:extLst>
              <a:ext uri="{FF2B5EF4-FFF2-40B4-BE49-F238E27FC236}">
                <a16:creationId xmlns:a16="http://schemas.microsoft.com/office/drawing/2014/main" id="{13C71A0D-EE6D-54C4-71DE-04BE28558058}"/>
              </a:ext>
              <a:ext uri="{C183D7F6-B498-43B3-948B-1728B52AA6E4}">
                <adec:decorative xmlns:adec="http://schemas.microsoft.com/office/drawing/2017/decorative" val="1"/>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29718" t="47145" r="39389" b="8754"/>
          <a:stretch/>
        </p:blipFill>
        <p:spPr>
          <a:xfrm rot="5400000" flipV="1">
            <a:off x="9781526" y="-311511"/>
            <a:ext cx="2098964" cy="2721985"/>
          </a:xfrm>
          <a:prstGeom prst="rect">
            <a:avLst/>
          </a:prstGeom>
        </p:spPr>
      </p:pic>
      <p:sp>
        <p:nvSpPr>
          <p:cNvPr id="10" name="Title 9">
            <a:extLst>
              <a:ext uri="{FF2B5EF4-FFF2-40B4-BE49-F238E27FC236}">
                <a16:creationId xmlns:a16="http://schemas.microsoft.com/office/drawing/2014/main" id="{3F82FA92-501B-5A05-E15F-2FB9BCEBE312}"/>
              </a:ext>
            </a:extLst>
          </p:cNvPr>
          <p:cNvSpPr>
            <a:spLocks noGrp="1"/>
          </p:cNvSpPr>
          <p:nvPr>
            <p:ph type="title" hasCustomPrompt="1"/>
          </p:nvPr>
        </p:nvSpPr>
        <p:spPr>
          <a:xfrm>
            <a:off x="891990" y="434225"/>
            <a:ext cx="9524998" cy="1499627"/>
          </a:xfrm>
        </p:spPr>
        <p:txBody>
          <a:bodyPr>
            <a:normAutofit/>
          </a:bodyPr>
          <a:lstStyle>
            <a:lvl1pPr>
              <a:defRPr sz="3200"/>
            </a:lvl1pPr>
          </a:lstStyle>
          <a:p>
            <a:r>
              <a:rPr lang="en-US" dirty="0"/>
              <a:t>Click to add title</a:t>
            </a:r>
          </a:p>
        </p:txBody>
      </p:sp>
      <p:sp>
        <p:nvSpPr>
          <p:cNvPr id="11" name="Content Placeholder 10">
            <a:extLst>
              <a:ext uri="{FF2B5EF4-FFF2-40B4-BE49-F238E27FC236}">
                <a16:creationId xmlns:a16="http://schemas.microsoft.com/office/drawing/2014/main" id="{B463EEE0-BE31-122C-586C-8BA8D90371E6}"/>
              </a:ext>
            </a:extLst>
          </p:cNvPr>
          <p:cNvSpPr>
            <a:spLocks noGrp="1"/>
          </p:cNvSpPr>
          <p:nvPr>
            <p:ph sz="quarter" idx="10" hasCustomPrompt="1"/>
          </p:nvPr>
        </p:nvSpPr>
        <p:spPr>
          <a:xfrm>
            <a:off x="914399" y="2022250"/>
            <a:ext cx="6257366" cy="3914910"/>
          </a:xfrm>
        </p:spPr>
        <p:txBody>
          <a:bodyPr>
            <a:normAutofit/>
          </a:bodyPr>
          <a:lstStyle>
            <a:lvl1pPr marL="0" indent="0">
              <a:spcBef>
                <a:spcPts val="0"/>
              </a:spcBef>
              <a:spcAft>
                <a:spcPts val="1200"/>
              </a:spcAft>
              <a:buNone/>
              <a:defRPr sz="2000" b="0"/>
            </a:lvl1pPr>
            <a:lvl2pPr marL="228600">
              <a:spcBef>
                <a:spcPts val="0"/>
              </a:spcBef>
              <a:spcAft>
                <a:spcPts val="1200"/>
              </a:spcAft>
              <a:defRPr sz="2000" b="0"/>
            </a:lvl2pPr>
            <a:lvl3pPr marL="685800">
              <a:spcBef>
                <a:spcPts val="0"/>
              </a:spcBef>
              <a:spcAft>
                <a:spcPts val="1200"/>
              </a:spcAft>
              <a:defRPr sz="1800" b="0"/>
            </a:lvl3pPr>
            <a:lvl4pPr marL="914400">
              <a:spcBef>
                <a:spcPts val="0"/>
              </a:spcBef>
              <a:spcAft>
                <a:spcPts val="1200"/>
              </a:spcAft>
              <a:defRPr sz="1600" b="0"/>
            </a:lvl4pPr>
            <a:lvl5pPr marL="1143000">
              <a:spcBef>
                <a:spcPts val="0"/>
              </a:spcBef>
              <a:spcAft>
                <a:spcPts val="1200"/>
              </a:spcAft>
              <a:defRPr sz="1600" b="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10">
            <a:extLst>
              <a:ext uri="{FF2B5EF4-FFF2-40B4-BE49-F238E27FC236}">
                <a16:creationId xmlns:a16="http://schemas.microsoft.com/office/drawing/2014/main" id="{52C157D5-2C68-BA6A-033B-A4CC016CA68F}"/>
              </a:ext>
            </a:extLst>
          </p:cNvPr>
          <p:cNvSpPr>
            <a:spLocks noGrp="1"/>
          </p:cNvSpPr>
          <p:nvPr>
            <p:ph sz="quarter" idx="11" hasCustomPrompt="1"/>
          </p:nvPr>
        </p:nvSpPr>
        <p:spPr>
          <a:xfrm>
            <a:off x="7967475" y="2018119"/>
            <a:ext cx="2449514" cy="3931919"/>
          </a:xfrm>
        </p:spPr>
        <p:txBody>
          <a:bodyPr>
            <a:normAutofit/>
          </a:bodyPr>
          <a:lstStyle>
            <a:lvl1pPr>
              <a:spcBef>
                <a:spcPts val="0"/>
              </a:spcBef>
              <a:spcAft>
                <a:spcPts val="1200"/>
              </a:spcAft>
              <a:defRPr sz="2000" b="1"/>
            </a:lvl1pPr>
            <a:lvl2pPr marL="411480">
              <a:spcBef>
                <a:spcPts val="0"/>
              </a:spcBef>
              <a:spcAft>
                <a:spcPts val="1200"/>
              </a:spcAft>
              <a:defRPr sz="1800" b="1"/>
            </a:lvl2pPr>
            <a:lvl3pPr marL="502920">
              <a:spcBef>
                <a:spcPts val="0"/>
              </a:spcBef>
              <a:spcAft>
                <a:spcPts val="1200"/>
              </a:spcAft>
              <a:defRPr sz="1600" b="1"/>
            </a:lvl3pPr>
            <a:lvl4pPr marL="594360">
              <a:spcBef>
                <a:spcPts val="0"/>
              </a:spcBef>
              <a:spcAft>
                <a:spcPts val="1200"/>
              </a:spcAft>
              <a:defRPr sz="1400" b="1"/>
            </a:lvl4pPr>
            <a:lvl5pPr marL="685800">
              <a:spcBef>
                <a:spcPts val="0"/>
              </a:spcBef>
              <a:spcAft>
                <a:spcPts val="1200"/>
              </a:spcAft>
              <a:defRPr sz="1400" b="1"/>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119842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15CC9A46-E0E7-B31D-3E27-6F4303A45A96}"/>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8883" t="18052" r="46636"/>
          <a:stretch/>
        </p:blipFill>
        <p:spPr>
          <a:xfrm rot="16200000" flipH="1" flipV="1">
            <a:off x="9553763" y="-952310"/>
            <a:ext cx="1685928" cy="3590547"/>
          </a:xfrm>
          <a:prstGeom prst="rect">
            <a:avLst/>
          </a:prstGeom>
        </p:spPr>
      </p:pic>
      <p:sp>
        <p:nvSpPr>
          <p:cNvPr id="7" name="Title 6">
            <a:extLst>
              <a:ext uri="{FF2B5EF4-FFF2-40B4-BE49-F238E27FC236}">
                <a16:creationId xmlns:a16="http://schemas.microsoft.com/office/drawing/2014/main" id="{767669DC-4C7F-9B50-FCC0-F2AF5B2A9509}"/>
              </a:ext>
            </a:extLst>
          </p:cNvPr>
          <p:cNvSpPr>
            <a:spLocks noGrp="1"/>
          </p:cNvSpPr>
          <p:nvPr>
            <p:ph type="title" hasCustomPrompt="1"/>
          </p:nvPr>
        </p:nvSpPr>
        <p:spPr>
          <a:xfrm>
            <a:off x="923545" y="584477"/>
            <a:ext cx="10354052" cy="1209765"/>
          </a:xfrm>
        </p:spPr>
        <p:txBody>
          <a:bodyPr>
            <a:normAutofit/>
          </a:bodyPr>
          <a:lstStyle>
            <a:lvl1pPr>
              <a:defRPr sz="3200"/>
            </a:lvl1pPr>
          </a:lstStyle>
          <a:p>
            <a:r>
              <a:rPr lang="en-US" dirty="0"/>
              <a:t>Click to add title</a:t>
            </a:r>
          </a:p>
        </p:txBody>
      </p:sp>
      <p:sp>
        <p:nvSpPr>
          <p:cNvPr id="9" name="Table Placeholder 8">
            <a:extLst>
              <a:ext uri="{FF2B5EF4-FFF2-40B4-BE49-F238E27FC236}">
                <a16:creationId xmlns:a16="http://schemas.microsoft.com/office/drawing/2014/main" id="{BEF581C2-7562-2E21-E6DD-20AEFC43AABC}"/>
              </a:ext>
            </a:extLst>
          </p:cNvPr>
          <p:cNvSpPr>
            <a:spLocks noGrp="1"/>
          </p:cNvSpPr>
          <p:nvPr>
            <p:ph type="tbl" sz="quarter" idx="10"/>
          </p:nvPr>
        </p:nvSpPr>
        <p:spPr>
          <a:xfrm>
            <a:off x="923545" y="2009775"/>
            <a:ext cx="10354052" cy="3931920"/>
          </a:xfrm>
        </p:spPr>
        <p:txBody>
          <a:bodyPr>
            <a:normAutofit/>
          </a:bodyPr>
          <a:lstStyle>
            <a:lvl1pPr>
              <a:defRPr sz="2400"/>
            </a:lvl1pPr>
          </a:lstStyle>
          <a:p>
            <a:r>
              <a:rPr lang="en-US"/>
              <a:t>Click icon to add table</a:t>
            </a:r>
            <a:endParaRPr lang="en-US" dirty="0"/>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1638426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2">
    <p:bg>
      <p:bgPr>
        <a:solidFill>
          <a:schemeClr val="tx1"/>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3A3E8B6-2BD8-19E0-7F51-7A25EF836F8C}"/>
              </a:ext>
            </a:extLst>
          </p:cNvPr>
          <p:cNvSpPr>
            <a:spLocks noGrp="1"/>
          </p:cNvSpPr>
          <p:nvPr>
            <p:ph type="title" hasCustomPrompt="1"/>
          </p:nvPr>
        </p:nvSpPr>
        <p:spPr>
          <a:xfrm>
            <a:off x="6091515" y="374090"/>
            <a:ext cx="5057104" cy="3624984"/>
          </a:xfrm>
        </p:spPr>
        <p:txBody>
          <a:bodyPr anchor="b">
            <a:normAutofit/>
          </a:bodyPr>
          <a:lstStyle>
            <a:lvl1pPr>
              <a:defRPr sz="4800">
                <a:solidFill>
                  <a:schemeClr val="bg1"/>
                </a:solidFill>
              </a:defRPr>
            </a:lvl1pPr>
          </a:lstStyle>
          <a:p>
            <a:r>
              <a:rPr lang="en-US" dirty="0"/>
              <a:t>Click to add title</a:t>
            </a:r>
          </a:p>
        </p:txBody>
      </p:sp>
      <p:sp>
        <p:nvSpPr>
          <p:cNvPr id="8" name="Content Placeholder 2">
            <a:extLst>
              <a:ext uri="{FF2B5EF4-FFF2-40B4-BE49-F238E27FC236}">
                <a16:creationId xmlns:a16="http://schemas.microsoft.com/office/drawing/2014/main" id="{B1F96043-F6A4-F581-7DB8-96138F0E4011}"/>
              </a:ext>
            </a:extLst>
          </p:cNvPr>
          <p:cNvSpPr>
            <a:spLocks noGrp="1"/>
          </p:cNvSpPr>
          <p:nvPr>
            <p:ph idx="1" hasCustomPrompt="1"/>
          </p:nvPr>
        </p:nvSpPr>
        <p:spPr>
          <a:xfrm>
            <a:off x="6091514" y="4172989"/>
            <a:ext cx="5057103" cy="2519363"/>
          </a:xfrm>
        </p:spPr>
        <p:txBody>
          <a:bodyPr>
            <a:normAutofit/>
          </a:bodyPr>
          <a:lstStyle>
            <a:lvl1pPr marL="0" indent="0">
              <a:lnSpc>
                <a:spcPct val="90000"/>
              </a:lnSpc>
              <a:spcBef>
                <a:spcPts val="0"/>
              </a:spcBef>
              <a:spcAft>
                <a:spcPts val="0"/>
              </a:spcAft>
              <a:buNone/>
              <a:defRPr sz="2000" baseline="0">
                <a:solidFill>
                  <a:schemeClr val="bg1"/>
                </a:solidFill>
              </a:defRPr>
            </a:lvl1pPr>
            <a:lvl2pPr marL="742950" indent="-285750">
              <a:lnSpc>
                <a:spcPct val="90000"/>
              </a:lnSpc>
              <a:spcBef>
                <a:spcPts val="0"/>
              </a:spcBef>
              <a:spcAft>
                <a:spcPts val="0"/>
              </a:spcAft>
              <a:buFont typeface="Arial" panose="020B0604020202020204" pitchFamily="34" charset="0"/>
              <a:buChar char="•"/>
              <a:defRPr sz="1800" baseline="0">
                <a:solidFill>
                  <a:schemeClr val="bg1"/>
                </a:solidFill>
              </a:defRPr>
            </a:lvl2pPr>
            <a:lvl3pPr marL="1200150" indent="-285750">
              <a:lnSpc>
                <a:spcPct val="90000"/>
              </a:lnSpc>
              <a:spcBef>
                <a:spcPts val="0"/>
              </a:spcBef>
              <a:spcAft>
                <a:spcPts val="0"/>
              </a:spcAft>
              <a:buFont typeface="Arial" panose="020B0604020202020204" pitchFamily="34" charset="0"/>
              <a:buChar char="•"/>
              <a:defRPr sz="1600" baseline="0">
                <a:solidFill>
                  <a:schemeClr val="bg1"/>
                </a:solidFill>
              </a:defRPr>
            </a:lvl3pPr>
            <a:lvl4pPr marL="1657350" indent="-285750">
              <a:lnSpc>
                <a:spcPct val="90000"/>
              </a:lnSpc>
              <a:spcBef>
                <a:spcPts val="0"/>
              </a:spcBef>
              <a:spcAft>
                <a:spcPts val="0"/>
              </a:spcAft>
              <a:buFont typeface="Arial" panose="020B0604020202020204" pitchFamily="34" charset="0"/>
              <a:buChar char="•"/>
              <a:defRPr sz="1400" baseline="0">
                <a:solidFill>
                  <a:schemeClr val="bg1"/>
                </a:solidFill>
              </a:defRPr>
            </a:lvl4pPr>
            <a:lvl5pPr marL="2000250" indent="-171450">
              <a:lnSpc>
                <a:spcPct val="90000"/>
              </a:lnSpc>
              <a:spcBef>
                <a:spcPts val="0"/>
              </a:spcBef>
              <a:spcAft>
                <a:spcPts val="0"/>
              </a:spcAft>
              <a:buFont typeface="Arial" panose="020B0604020202020204" pitchFamily="34" charset="0"/>
              <a:buChar char="•"/>
              <a:defRPr sz="1200" baseline="0">
                <a:solidFill>
                  <a:schemeClr val="bg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2" name="Graphic 1">
            <a:extLst>
              <a:ext uri="{FF2B5EF4-FFF2-40B4-BE49-F238E27FC236}">
                <a16:creationId xmlns:a16="http://schemas.microsoft.com/office/drawing/2014/main" id="{C805DE67-EFB0-F6F3-6C08-2FE90284C31C}"/>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4151" r="18577"/>
          <a:stretch/>
        </p:blipFill>
        <p:spPr>
          <a:xfrm flipH="1">
            <a:off x="0" y="0"/>
            <a:ext cx="5181600" cy="6858000"/>
          </a:xfrm>
          <a:prstGeom prst="rect">
            <a:avLst/>
          </a:prstGeom>
        </p:spPr>
      </p:pic>
    </p:spTree>
    <p:extLst>
      <p:ext uri="{BB962C8B-B14F-4D97-AF65-F5344CB8AC3E}">
        <p14:creationId xmlns:p14="http://schemas.microsoft.com/office/powerpoint/2010/main" val="24703470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pic>
        <p:nvPicPr>
          <p:cNvPr id="9" name="Graphic 8">
            <a:extLst>
              <a:ext uri="{FF2B5EF4-FFF2-40B4-BE49-F238E27FC236}">
                <a16:creationId xmlns:a16="http://schemas.microsoft.com/office/drawing/2014/main" id="{0DFB311A-EAAD-7656-C753-E8C739948535}"/>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44533" t="18691" r="1" b="-131"/>
          <a:stretch/>
        </p:blipFill>
        <p:spPr>
          <a:xfrm rot="5400000">
            <a:off x="7851419" y="-1244552"/>
            <a:ext cx="3096029" cy="5585137"/>
          </a:xfrm>
          <a:custGeom>
            <a:avLst/>
            <a:gdLst>
              <a:gd name="connsiteX0" fmla="*/ 0 w 1756624"/>
              <a:gd name="connsiteY0" fmla="*/ 0 h 6858000"/>
              <a:gd name="connsiteX1" fmla="*/ 1756624 w 1756624"/>
              <a:gd name="connsiteY1" fmla="*/ 0 h 6858000"/>
              <a:gd name="connsiteX2" fmla="*/ 1756624 w 1756624"/>
              <a:gd name="connsiteY2" fmla="*/ 6858000 h 6858000"/>
              <a:gd name="connsiteX3" fmla="*/ 0 w 175662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756624" h="6858000">
                <a:moveTo>
                  <a:pt x="0" y="0"/>
                </a:moveTo>
                <a:lnTo>
                  <a:pt x="1756624" y="0"/>
                </a:lnTo>
                <a:lnTo>
                  <a:pt x="1756624" y="6858000"/>
                </a:lnTo>
                <a:lnTo>
                  <a:pt x="0" y="6858000"/>
                </a:lnTo>
                <a:close/>
              </a:path>
            </a:pathLst>
          </a:custGeom>
        </p:spPr>
      </p:pic>
      <p:pic>
        <p:nvPicPr>
          <p:cNvPr id="10" name="Graphic 9">
            <a:extLst>
              <a:ext uri="{FF2B5EF4-FFF2-40B4-BE49-F238E27FC236}">
                <a16:creationId xmlns:a16="http://schemas.microsoft.com/office/drawing/2014/main" id="{1612F0DE-D367-10BB-1F71-60AA6527CAD4}"/>
              </a:ext>
              <a:ext uri="{C183D7F6-B498-43B3-948B-1728B52AA6E4}">
                <adec:decorative xmlns:adec="http://schemas.microsoft.com/office/drawing/2017/decorative" val="1"/>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4151" r="18577"/>
          <a:stretch/>
        </p:blipFill>
        <p:spPr>
          <a:xfrm>
            <a:off x="7010400" y="0"/>
            <a:ext cx="5181600" cy="6858000"/>
          </a:xfrm>
          <a:prstGeom prst="rect">
            <a:avLst/>
          </a:prstGeom>
        </p:spPr>
      </p:pic>
      <p:sp>
        <p:nvSpPr>
          <p:cNvPr id="2" name="Title 1">
            <a:extLst>
              <a:ext uri="{FF2B5EF4-FFF2-40B4-BE49-F238E27FC236}">
                <a16:creationId xmlns:a16="http://schemas.microsoft.com/office/drawing/2014/main" id="{4F4F5799-FC34-2F2D-D11E-9B472CAF066E}"/>
              </a:ext>
            </a:extLst>
          </p:cNvPr>
          <p:cNvSpPr>
            <a:spLocks noGrp="1"/>
          </p:cNvSpPr>
          <p:nvPr>
            <p:ph type="title" hasCustomPrompt="1"/>
          </p:nvPr>
        </p:nvSpPr>
        <p:spPr>
          <a:xfrm>
            <a:off x="914400" y="315533"/>
            <a:ext cx="5181600" cy="2376868"/>
          </a:xfrm>
        </p:spPr>
        <p:txBody>
          <a:bodyPr anchor="b">
            <a:normAutofit/>
          </a:bodyPr>
          <a:lstStyle>
            <a:lvl1pPr>
              <a:defRPr sz="3200"/>
            </a:lvl1pPr>
          </a:lstStyle>
          <a:p>
            <a:r>
              <a:rPr lang="en-US" dirty="0"/>
              <a:t>Click to add title</a:t>
            </a:r>
          </a:p>
        </p:txBody>
      </p:sp>
      <p:sp>
        <p:nvSpPr>
          <p:cNvPr id="8" name="Content Placeholder 7">
            <a:extLst>
              <a:ext uri="{FF2B5EF4-FFF2-40B4-BE49-F238E27FC236}">
                <a16:creationId xmlns:a16="http://schemas.microsoft.com/office/drawing/2014/main" id="{2575025C-084B-CD7A-F546-0E13BA13CFEF}"/>
              </a:ext>
            </a:extLst>
          </p:cNvPr>
          <p:cNvSpPr>
            <a:spLocks noGrp="1"/>
          </p:cNvSpPr>
          <p:nvPr>
            <p:ph sz="quarter" idx="10" hasCustomPrompt="1"/>
          </p:nvPr>
        </p:nvSpPr>
        <p:spPr>
          <a:xfrm>
            <a:off x="914400" y="2844800"/>
            <a:ext cx="5181600" cy="3128963"/>
          </a:xfrm>
        </p:spPr>
        <p:txBody>
          <a:bodyPr>
            <a:normAutofit/>
          </a:bodyPr>
          <a:lstStyle>
            <a:lvl1pPr marL="0" indent="0">
              <a:lnSpc>
                <a:spcPct val="120000"/>
              </a:lnSpc>
              <a:buNone/>
              <a:defRPr sz="2000"/>
            </a:lvl1pPr>
            <a:lvl2pPr>
              <a:lnSpc>
                <a:spcPct val="120000"/>
              </a:lnSpc>
              <a:defRPr sz="1800"/>
            </a:lvl2pPr>
            <a:lvl3pPr>
              <a:lnSpc>
                <a:spcPct val="120000"/>
              </a:lnSpc>
              <a:defRPr sz="1600"/>
            </a:lvl3pPr>
            <a:lvl4pPr>
              <a:lnSpc>
                <a:spcPct val="120000"/>
              </a:lnSpc>
              <a:defRPr sz="1400"/>
            </a:lvl4pPr>
            <a:lvl5pPr>
              <a:lnSpc>
                <a:spcPct val="120000"/>
              </a:lnSpc>
              <a:defRPr sz="14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2387509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tx1"/>
        </a:solidFill>
        <a:effectLst/>
      </p:bgPr>
    </p:bg>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B5DE041D-A3BF-94FF-029C-719D4DADA215}"/>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3300" t="13815"/>
          <a:stretch/>
        </p:blipFill>
        <p:spPr>
          <a:xfrm>
            <a:off x="0" y="-1"/>
            <a:ext cx="4239206" cy="3776193"/>
          </a:xfrm>
          <a:prstGeom prst="rect">
            <a:avLst/>
          </a:prstGeom>
        </p:spPr>
      </p:pic>
      <p:sp>
        <p:nvSpPr>
          <p:cNvPr id="2" name="Title 1">
            <a:extLst>
              <a:ext uri="{FF2B5EF4-FFF2-40B4-BE49-F238E27FC236}">
                <a16:creationId xmlns:a16="http://schemas.microsoft.com/office/drawing/2014/main" id="{0DEE605D-0584-F71C-A97D-B672F13E3911}"/>
              </a:ext>
            </a:extLst>
          </p:cNvPr>
          <p:cNvSpPr>
            <a:spLocks noGrp="1"/>
          </p:cNvSpPr>
          <p:nvPr>
            <p:ph type="title" hasCustomPrompt="1"/>
          </p:nvPr>
        </p:nvSpPr>
        <p:spPr>
          <a:xfrm>
            <a:off x="914400" y="2580640"/>
            <a:ext cx="5181600" cy="3368819"/>
          </a:xfrm>
        </p:spPr>
        <p:txBody>
          <a:bodyPr anchor="b">
            <a:normAutofit/>
          </a:bodyPr>
          <a:lstStyle>
            <a:lvl1pPr>
              <a:defRPr sz="4800">
                <a:solidFill>
                  <a:schemeClr val="bg1"/>
                </a:solidFill>
              </a:defRPr>
            </a:lvl1pPr>
          </a:lstStyle>
          <a:p>
            <a:r>
              <a:rPr lang="en-US" dirty="0"/>
              <a:t>Click to add title</a:t>
            </a:r>
          </a:p>
        </p:txBody>
      </p:sp>
      <p:sp>
        <p:nvSpPr>
          <p:cNvPr id="9" name="Picture Placeholder 8">
            <a:extLst>
              <a:ext uri="{FF2B5EF4-FFF2-40B4-BE49-F238E27FC236}">
                <a16:creationId xmlns:a16="http://schemas.microsoft.com/office/drawing/2014/main" id="{59AF635C-89E6-F6EF-FA6A-417A9A84BF4A}"/>
              </a:ext>
            </a:extLst>
          </p:cNvPr>
          <p:cNvSpPr>
            <a:spLocks noGrp="1"/>
          </p:cNvSpPr>
          <p:nvPr>
            <p:ph type="pic" sz="quarter" idx="10" hasCustomPrompt="1"/>
          </p:nvPr>
        </p:nvSpPr>
        <p:spPr>
          <a:xfrm>
            <a:off x="6085840" y="-10159"/>
            <a:ext cx="6116320" cy="6868160"/>
          </a:xfrm>
          <a:custGeom>
            <a:avLst/>
            <a:gdLst>
              <a:gd name="connsiteX0" fmla="*/ 0 w 6116320"/>
              <a:gd name="connsiteY0" fmla="*/ 0 h 6880225"/>
              <a:gd name="connsiteX1" fmla="*/ 6116320 w 6116320"/>
              <a:gd name="connsiteY1" fmla="*/ 0 h 6880225"/>
              <a:gd name="connsiteX2" fmla="*/ 6116320 w 6116320"/>
              <a:gd name="connsiteY2" fmla="*/ 6880225 h 6880225"/>
              <a:gd name="connsiteX3" fmla="*/ 0 w 6116320"/>
              <a:gd name="connsiteY3" fmla="*/ 6880225 h 6880225"/>
              <a:gd name="connsiteX4" fmla="*/ 0 w 6116320"/>
              <a:gd name="connsiteY4" fmla="*/ 0 h 6880225"/>
              <a:gd name="connsiteX0" fmla="*/ 0 w 6116320"/>
              <a:gd name="connsiteY0" fmla="*/ 0 h 6880225"/>
              <a:gd name="connsiteX1" fmla="*/ 6116320 w 6116320"/>
              <a:gd name="connsiteY1" fmla="*/ 0 h 6880225"/>
              <a:gd name="connsiteX2" fmla="*/ 6116320 w 6116320"/>
              <a:gd name="connsiteY2" fmla="*/ 6880225 h 6880225"/>
              <a:gd name="connsiteX3" fmla="*/ 2052320 w 6116320"/>
              <a:gd name="connsiteY3" fmla="*/ 6880225 h 6880225"/>
              <a:gd name="connsiteX4" fmla="*/ 0 w 6116320"/>
              <a:gd name="connsiteY4" fmla="*/ 0 h 6880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16320" h="6880225">
                <a:moveTo>
                  <a:pt x="0" y="0"/>
                </a:moveTo>
                <a:lnTo>
                  <a:pt x="6116320" y="0"/>
                </a:lnTo>
                <a:lnTo>
                  <a:pt x="6116320" y="6880225"/>
                </a:lnTo>
                <a:lnTo>
                  <a:pt x="2052320" y="6880225"/>
                </a:lnTo>
                <a:lnTo>
                  <a:pt x="0" y="0"/>
                </a:lnTo>
                <a:close/>
              </a:path>
            </a:pathLst>
          </a:custGeom>
        </p:spPr>
        <p:txBody>
          <a:bodyPr>
            <a:normAutofit/>
          </a:bodyPr>
          <a:lstStyle>
            <a:lvl1pPr marL="0" indent="0" algn="ctr">
              <a:buNone/>
              <a:defRPr sz="2000">
                <a:solidFill>
                  <a:schemeClr val="bg1"/>
                </a:solidFill>
              </a:defRPr>
            </a:lvl1pPr>
          </a:lstStyle>
          <a:p>
            <a:r>
              <a:rPr lang="en-US" dirty="0"/>
              <a:t>Click icon to insert picture</a:t>
            </a:r>
          </a:p>
        </p:txBody>
      </p:sp>
    </p:spTree>
    <p:extLst>
      <p:ext uri="{BB962C8B-B14F-4D97-AF65-F5344CB8AC3E}">
        <p14:creationId xmlns:p14="http://schemas.microsoft.com/office/powerpoint/2010/main" val="7367892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Overview">
    <p:bg>
      <p:bgPr>
        <a:solidFill>
          <a:schemeClr val="accent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2B74EE53-DB22-C27E-074F-A7129585FEA6}"/>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5158" t="-5374" b="78533"/>
          <a:stretch/>
        </p:blipFill>
        <p:spPr>
          <a:xfrm rot="10800000">
            <a:off x="6324600" y="0"/>
            <a:ext cx="5867400" cy="1647324"/>
          </a:xfrm>
          <a:prstGeom prst="rect">
            <a:avLst/>
          </a:prstGeom>
        </p:spPr>
      </p:pic>
      <p:sp>
        <p:nvSpPr>
          <p:cNvPr id="2" name="Title 1">
            <a:extLst>
              <a:ext uri="{FF2B5EF4-FFF2-40B4-BE49-F238E27FC236}">
                <a16:creationId xmlns:a16="http://schemas.microsoft.com/office/drawing/2014/main" id="{278AEF0C-FA4B-8C23-0132-5529EC244F9E}"/>
              </a:ext>
            </a:extLst>
          </p:cNvPr>
          <p:cNvSpPr>
            <a:spLocks noGrp="1"/>
          </p:cNvSpPr>
          <p:nvPr>
            <p:ph type="title" hasCustomPrompt="1"/>
          </p:nvPr>
        </p:nvSpPr>
        <p:spPr>
          <a:xfrm>
            <a:off x="6126480" y="1310639"/>
            <a:ext cx="4805997" cy="2689629"/>
          </a:xfrm>
        </p:spPr>
        <p:txBody>
          <a:bodyPr anchor="b">
            <a:normAutofit/>
          </a:bodyPr>
          <a:lstStyle>
            <a:lvl1pPr>
              <a:defRPr sz="4800"/>
            </a:lvl1pPr>
          </a:lstStyle>
          <a:p>
            <a:r>
              <a:rPr lang="en-US" dirty="0"/>
              <a:t>Click to add title</a:t>
            </a:r>
          </a:p>
        </p:txBody>
      </p:sp>
      <p:sp>
        <p:nvSpPr>
          <p:cNvPr id="12" name="Picture Placeholder 11">
            <a:extLst>
              <a:ext uri="{FF2B5EF4-FFF2-40B4-BE49-F238E27FC236}">
                <a16:creationId xmlns:a16="http://schemas.microsoft.com/office/drawing/2014/main" id="{B3DD4867-9B0B-647C-1F78-5E50BF30F089}"/>
              </a:ext>
            </a:extLst>
          </p:cNvPr>
          <p:cNvSpPr>
            <a:spLocks noGrp="1"/>
          </p:cNvSpPr>
          <p:nvPr>
            <p:ph type="pic" sz="quarter" idx="11"/>
          </p:nvPr>
        </p:nvSpPr>
        <p:spPr>
          <a:xfrm>
            <a:off x="0" y="-10160"/>
            <a:ext cx="6096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4053840 w 6096000"/>
              <a:gd name="connsiteY2" fmla="*/ 6858000 h 6858000"/>
              <a:gd name="connsiteX3" fmla="*/ 0 w 6096000"/>
              <a:gd name="connsiteY3" fmla="*/ 6858000 h 6858000"/>
              <a:gd name="connsiteX4" fmla="*/ 0 w 6096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00" h="6858000">
                <a:moveTo>
                  <a:pt x="0" y="0"/>
                </a:moveTo>
                <a:lnTo>
                  <a:pt x="6096000" y="0"/>
                </a:lnTo>
                <a:lnTo>
                  <a:pt x="4053840" y="6858000"/>
                </a:lnTo>
                <a:lnTo>
                  <a:pt x="0" y="6858000"/>
                </a:lnTo>
                <a:lnTo>
                  <a:pt x="0" y="0"/>
                </a:lnTo>
                <a:close/>
              </a:path>
            </a:pathLst>
          </a:custGeom>
        </p:spPr>
        <p:txBody>
          <a:bodyPr>
            <a:normAutofit/>
          </a:bodyPr>
          <a:lstStyle>
            <a:lvl1pPr marL="0" indent="0" algn="ctr">
              <a:buNone/>
              <a:defRPr sz="2000"/>
            </a:lvl1pPr>
          </a:lstStyle>
          <a:p>
            <a:r>
              <a:rPr lang="en-US"/>
              <a:t>Click icon to add picture</a:t>
            </a:r>
            <a:endParaRPr lang="en-US" dirty="0"/>
          </a:p>
        </p:txBody>
      </p:sp>
      <p:sp>
        <p:nvSpPr>
          <p:cNvPr id="10" name="Content Placeholder 9">
            <a:extLst>
              <a:ext uri="{FF2B5EF4-FFF2-40B4-BE49-F238E27FC236}">
                <a16:creationId xmlns:a16="http://schemas.microsoft.com/office/drawing/2014/main" id="{BFF4D65D-965A-5E86-4D91-C72D1D03A8B9}"/>
              </a:ext>
            </a:extLst>
          </p:cNvPr>
          <p:cNvSpPr>
            <a:spLocks noGrp="1"/>
          </p:cNvSpPr>
          <p:nvPr>
            <p:ph sz="quarter" idx="10" hasCustomPrompt="1"/>
          </p:nvPr>
        </p:nvSpPr>
        <p:spPr>
          <a:xfrm>
            <a:off x="6126163" y="4172990"/>
            <a:ext cx="4805997" cy="2389736"/>
          </a:xfrm>
        </p:spPr>
        <p:txBody>
          <a:bodyPr>
            <a:normAutofit/>
          </a:bodyPr>
          <a:lstStyle>
            <a:lvl1pPr marL="0" indent="0">
              <a:buFont typeface="Arial" panose="020B0604020202020204" pitchFamily="34" charset="0"/>
              <a:buNone/>
              <a:defRPr sz="2000"/>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63656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04C9F686-E069-3B60-9625-01EE6A41D75D}"/>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45239"/>
          <a:stretch/>
        </p:blipFill>
        <p:spPr>
          <a:xfrm flipH="1">
            <a:off x="9135414" y="0"/>
            <a:ext cx="3056586" cy="6858000"/>
          </a:xfrm>
          <a:custGeom>
            <a:avLst/>
            <a:gdLst>
              <a:gd name="connsiteX0" fmla="*/ 4284372 w 4284372"/>
              <a:gd name="connsiteY0" fmla="*/ 0 h 6858000"/>
              <a:gd name="connsiteX1" fmla="*/ 0 w 4284372"/>
              <a:gd name="connsiteY1" fmla="*/ 0 h 6858000"/>
              <a:gd name="connsiteX2" fmla="*/ 0 w 4284372"/>
              <a:gd name="connsiteY2" fmla="*/ 6858000 h 6858000"/>
              <a:gd name="connsiteX3" fmla="*/ 4284372 w 428437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284372" h="6858000">
                <a:moveTo>
                  <a:pt x="4284372" y="0"/>
                </a:moveTo>
                <a:lnTo>
                  <a:pt x="0" y="0"/>
                </a:lnTo>
                <a:lnTo>
                  <a:pt x="0" y="6858000"/>
                </a:lnTo>
                <a:lnTo>
                  <a:pt x="4284372" y="6858000"/>
                </a:lnTo>
                <a:close/>
              </a:path>
            </a:pathLst>
          </a:custGeom>
        </p:spPr>
      </p:pic>
      <p:pic>
        <p:nvPicPr>
          <p:cNvPr id="9" name="Graphic 8">
            <a:extLst>
              <a:ext uri="{FF2B5EF4-FFF2-40B4-BE49-F238E27FC236}">
                <a16:creationId xmlns:a16="http://schemas.microsoft.com/office/drawing/2014/main" id="{6D7227F9-50F9-820B-69B7-924C02120466}"/>
              </a:ext>
              <a:ext uri="{C183D7F6-B498-43B3-948B-1728B52AA6E4}">
                <adec:decorative xmlns:adec="http://schemas.microsoft.com/office/drawing/2017/decorative" val="1"/>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b="2330"/>
          <a:stretch/>
        </p:blipFill>
        <p:spPr>
          <a:xfrm>
            <a:off x="7810500" y="3025140"/>
            <a:ext cx="4381500" cy="3832860"/>
          </a:xfrm>
          <a:prstGeom prst="rect">
            <a:avLst/>
          </a:prstGeom>
        </p:spPr>
      </p:pic>
      <p:sp>
        <p:nvSpPr>
          <p:cNvPr id="2" name="Title 1">
            <a:extLst>
              <a:ext uri="{FF2B5EF4-FFF2-40B4-BE49-F238E27FC236}">
                <a16:creationId xmlns:a16="http://schemas.microsoft.com/office/drawing/2014/main" id="{448D1E69-316E-A8E1-7ADA-040A0E490730}"/>
              </a:ext>
            </a:extLst>
          </p:cNvPr>
          <p:cNvSpPr>
            <a:spLocks noGrp="1"/>
          </p:cNvSpPr>
          <p:nvPr>
            <p:ph type="title" hasCustomPrompt="1"/>
          </p:nvPr>
        </p:nvSpPr>
        <p:spPr>
          <a:xfrm>
            <a:off x="914399" y="365125"/>
            <a:ext cx="7273637" cy="1646555"/>
          </a:xfrm>
        </p:spPr>
        <p:txBody>
          <a:bodyPr>
            <a:normAutofit/>
          </a:bodyPr>
          <a:lstStyle>
            <a:lvl1pPr>
              <a:defRPr sz="3200"/>
            </a:lvl1pPr>
          </a:lstStyle>
          <a:p>
            <a:r>
              <a:rPr lang="en-US" dirty="0"/>
              <a:t>Click to add title</a:t>
            </a:r>
          </a:p>
        </p:txBody>
      </p:sp>
      <p:sp>
        <p:nvSpPr>
          <p:cNvPr id="11" name="Content Placeholder 10">
            <a:extLst>
              <a:ext uri="{FF2B5EF4-FFF2-40B4-BE49-F238E27FC236}">
                <a16:creationId xmlns:a16="http://schemas.microsoft.com/office/drawing/2014/main" id="{61069CA0-E0AB-99C6-10DB-13AAC019DD7D}"/>
              </a:ext>
            </a:extLst>
          </p:cNvPr>
          <p:cNvSpPr>
            <a:spLocks noGrp="1"/>
          </p:cNvSpPr>
          <p:nvPr>
            <p:ph sz="quarter" idx="10" hasCustomPrompt="1"/>
          </p:nvPr>
        </p:nvSpPr>
        <p:spPr>
          <a:xfrm>
            <a:off x="914399" y="2011363"/>
            <a:ext cx="7273638" cy="4155757"/>
          </a:xfrm>
        </p:spPr>
        <p:txBody>
          <a:bodyPr>
            <a:normAutofit/>
          </a:bodyPr>
          <a:lstStyle>
            <a:lvl1pPr>
              <a:spcBef>
                <a:spcPts val="0"/>
              </a:spcBef>
              <a:spcAft>
                <a:spcPts val="1200"/>
              </a:spcAft>
              <a:defRPr sz="2000"/>
            </a:lvl1pPr>
            <a:lvl2pPr>
              <a:spcBef>
                <a:spcPts val="0"/>
              </a:spcBef>
              <a:spcAft>
                <a:spcPts val="1200"/>
              </a:spcAft>
              <a:defRPr sz="1800"/>
            </a:lvl2pPr>
            <a:lvl3pPr>
              <a:spcBef>
                <a:spcPts val="0"/>
              </a:spcBef>
              <a:spcAft>
                <a:spcPts val="1200"/>
              </a:spcAft>
              <a:defRPr sz="1600"/>
            </a:lvl3pPr>
            <a:lvl4pPr>
              <a:spcBef>
                <a:spcPts val="0"/>
              </a:spcBef>
              <a:spcAft>
                <a:spcPts val="1200"/>
              </a:spcAft>
              <a:defRPr sz="1400"/>
            </a:lvl4pPr>
            <a:lvl5pPr>
              <a:spcBef>
                <a:spcPts val="0"/>
              </a:spcBef>
              <a:spcAft>
                <a:spcPts val="1200"/>
              </a:spcAft>
              <a:defRPr sz="14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8152138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Content and left Image 1">
    <p:bg>
      <p:bgPr>
        <a:solidFill>
          <a:schemeClr val="tx1"/>
        </a:solidFill>
        <a:effectLst/>
      </p:bgPr>
    </p:bg>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4589277D-BC14-E7E0-5822-5575F563E1C7}"/>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6200000">
            <a:off x="8039100" y="228600"/>
            <a:ext cx="4381500" cy="3924300"/>
          </a:xfrm>
          <a:prstGeom prst="rect">
            <a:avLst/>
          </a:prstGeom>
        </p:spPr>
      </p:pic>
      <p:sp>
        <p:nvSpPr>
          <p:cNvPr id="2" name="Title 1">
            <a:extLst>
              <a:ext uri="{FF2B5EF4-FFF2-40B4-BE49-F238E27FC236}">
                <a16:creationId xmlns:a16="http://schemas.microsoft.com/office/drawing/2014/main" id="{4FDB1BDE-C8F3-ACC0-740B-CBD8128777D5}"/>
              </a:ext>
            </a:extLst>
          </p:cNvPr>
          <p:cNvSpPr>
            <a:spLocks noGrp="1"/>
          </p:cNvSpPr>
          <p:nvPr>
            <p:ph type="title"/>
          </p:nvPr>
        </p:nvSpPr>
        <p:spPr>
          <a:xfrm>
            <a:off x="6096000" y="375285"/>
            <a:ext cx="4896678" cy="3624984"/>
          </a:xfrm>
        </p:spPr>
        <p:txBody>
          <a:bodyPr anchor="b">
            <a:normAutofit/>
          </a:bodyPr>
          <a:lstStyle>
            <a:lvl1pPr>
              <a:defRPr sz="4800">
                <a:solidFill>
                  <a:schemeClr val="bg1"/>
                </a:solidFill>
              </a:defRPr>
            </a:lvl1pPr>
          </a:lstStyle>
          <a:p>
            <a:r>
              <a:rPr lang="en-US"/>
              <a:t>Click to edit Master title style</a:t>
            </a:r>
            <a:endParaRPr lang="en-US" dirty="0"/>
          </a:p>
        </p:txBody>
      </p:sp>
      <p:sp>
        <p:nvSpPr>
          <p:cNvPr id="11" name="Picture Placeholder 10">
            <a:extLst>
              <a:ext uri="{FF2B5EF4-FFF2-40B4-BE49-F238E27FC236}">
                <a16:creationId xmlns:a16="http://schemas.microsoft.com/office/drawing/2014/main" id="{128597A3-47D0-F393-55D9-07FFD951F396}"/>
              </a:ext>
            </a:extLst>
          </p:cNvPr>
          <p:cNvSpPr>
            <a:spLocks noGrp="1"/>
          </p:cNvSpPr>
          <p:nvPr>
            <p:ph type="pic" sz="quarter" idx="11"/>
          </p:nvPr>
        </p:nvSpPr>
        <p:spPr>
          <a:xfrm>
            <a:off x="0" y="0"/>
            <a:ext cx="6096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405384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586 w 6096586"/>
              <a:gd name="connsiteY0" fmla="*/ 0 h 6858000"/>
              <a:gd name="connsiteX1" fmla="*/ 4054426 w 6096586"/>
              <a:gd name="connsiteY1" fmla="*/ 0 h 6858000"/>
              <a:gd name="connsiteX2" fmla="*/ 6096586 w 6096586"/>
              <a:gd name="connsiteY2" fmla="*/ 6858000 h 6858000"/>
              <a:gd name="connsiteX3" fmla="*/ 586 w 6096586"/>
              <a:gd name="connsiteY3" fmla="*/ 6858000 h 6858000"/>
              <a:gd name="connsiteX4" fmla="*/ 586 w 6096586"/>
              <a:gd name="connsiteY4" fmla="*/ 3669792 h 6858000"/>
              <a:gd name="connsiteX5" fmla="*/ 586 w 6096586"/>
              <a:gd name="connsiteY5" fmla="*/ 0 h 6858000"/>
              <a:gd name="connsiteX0" fmla="*/ 0 w 6096000"/>
              <a:gd name="connsiteY0" fmla="*/ 0 h 6858000"/>
              <a:gd name="connsiteX1" fmla="*/ 4053840 w 6096000"/>
              <a:gd name="connsiteY1" fmla="*/ 0 h 6858000"/>
              <a:gd name="connsiteX2" fmla="*/ 6096000 w 6096000"/>
              <a:gd name="connsiteY2" fmla="*/ 6858000 h 6858000"/>
              <a:gd name="connsiteX3" fmla="*/ 950976 w 6096000"/>
              <a:gd name="connsiteY3" fmla="*/ 6858000 h 6858000"/>
              <a:gd name="connsiteX4" fmla="*/ 0 w 6096000"/>
              <a:gd name="connsiteY4" fmla="*/ 3669792 h 6858000"/>
              <a:gd name="connsiteX5" fmla="*/ 0 w 6096000"/>
              <a:gd name="connsiteY5" fmla="*/ 0 h 6858000"/>
              <a:gd name="connsiteX0" fmla="*/ 0 w 6096000"/>
              <a:gd name="connsiteY0" fmla="*/ 0 h 6858000"/>
              <a:gd name="connsiteX1" fmla="*/ 4053840 w 6096000"/>
              <a:gd name="connsiteY1" fmla="*/ 0 h 6858000"/>
              <a:gd name="connsiteX2" fmla="*/ 6096000 w 6096000"/>
              <a:gd name="connsiteY2" fmla="*/ 6858000 h 6858000"/>
              <a:gd name="connsiteX3" fmla="*/ 950976 w 6096000"/>
              <a:gd name="connsiteY3" fmla="*/ 6858000 h 6858000"/>
              <a:gd name="connsiteX4" fmla="*/ 0 w 6096000"/>
              <a:gd name="connsiteY4" fmla="*/ 3669792 h 6858000"/>
              <a:gd name="connsiteX5" fmla="*/ 0 w 6096000"/>
              <a:gd name="connsiteY5" fmla="*/ 0 h 6858000"/>
              <a:gd name="connsiteX0" fmla="*/ 0 w 6096000"/>
              <a:gd name="connsiteY0" fmla="*/ 0 h 6858000"/>
              <a:gd name="connsiteX1" fmla="*/ 4053840 w 6096000"/>
              <a:gd name="connsiteY1" fmla="*/ 0 h 6858000"/>
              <a:gd name="connsiteX2" fmla="*/ 6096000 w 6096000"/>
              <a:gd name="connsiteY2" fmla="*/ 6858000 h 6858000"/>
              <a:gd name="connsiteX3" fmla="*/ 950976 w 6096000"/>
              <a:gd name="connsiteY3" fmla="*/ 6858000 h 6858000"/>
              <a:gd name="connsiteX4" fmla="*/ 0 w 6096000"/>
              <a:gd name="connsiteY4" fmla="*/ 3669792 h 6858000"/>
              <a:gd name="connsiteX5" fmla="*/ 0 w 6096000"/>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6000" h="6858000">
                <a:moveTo>
                  <a:pt x="0" y="0"/>
                </a:moveTo>
                <a:lnTo>
                  <a:pt x="4053840" y="0"/>
                </a:lnTo>
                <a:lnTo>
                  <a:pt x="6096000" y="6858000"/>
                </a:lnTo>
                <a:lnTo>
                  <a:pt x="950976" y="6858000"/>
                </a:lnTo>
                <a:lnTo>
                  <a:pt x="0" y="3669792"/>
                </a:lnTo>
                <a:lnTo>
                  <a:pt x="0" y="0"/>
                </a:lnTo>
                <a:close/>
              </a:path>
            </a:pathLst>
          </a:custGeom>
        </p:spPr>
        <p:txBody>
          <a:bodyPr>
            <a:normAutofit/>
          </a:bodyPr>
          <a:lstStyle>
            <a:lvl1pPr marL="0" indent="0" algn="l">
              <a:buNone/>
              <a:defRPr sz="2000">
                <a:solidFill>
                  <a:schemeClr val="bg1"/>
                </a:solidFill>
              </a:defRPr>
            </a:lvl1pPr>
          </a:lstStyle>
          <a:p>
            <a:r>
              <a:rPr lang="en-US"/>
              <a:t>Click icon to add picture</a:t>
            </a:r>
            <a:endParaRPr lang="en-US" dirty="0"/>
          </a:p>
        </p:txBody>
      </p:sp>
      <p:sp>
        <p:nvSpPr>
          <p:cNvPr id="9" name="Content Placeholder 10">
            <a:extLst>
              <a:ext uri="{FF2B5EF4-FFF2-40B4-BE49-F238E27FC236}">
                <a16:creationId xmlns:a16="http://schemas.microsoft.com/office/drawing/2014/main" id="{4BF260CE-C6E3-AE7A-DB8E-A72A1CF5B54E}"/>
              </a:ext>
            </a:extLst>
          </p:cNvPr>
          <p:cNvSpPr>
            <a:spLocks noGrp="1"/>
          </p:cNvSpPr>
          <p:nvPr>
            <p:ph sz="quarter" idx="10" hasCustomPrompt="1"/>
          </p:nvPr>
        </p:nvSpPr>
        <p:spPr>
          <a:xfrm>
            <a:off x="6096000" y="4172990"/>
            <a:ext cx="4896677" cy="2309726"/>
          </a:xfrm>
        </p:spPr>
        <p:txBody>
          <a:bodyPr>
            <a:normAutofit/>
          </a:bodyPr>
          <a:lstStyle>
            <a:lvl1pPr marL="0" indent="0">
              <a:spcBef>
                <a:spcPts val="0"/>
              </a:spcBef>
              <a:spcAft>
                <a:spcPts val="1200"/>
              </a:spcAft>
              <a:buNone/>
              <a:defRPr sz="2000">
                <a:solidFill>
                  <a:schemeClr val="bg1"/>
                </a:solidFill>
              </a:defRPr>
            </a:lvl1pPr>
            <a:lvl2pPr marL="742950" indent="-285750">
              <a:spcBef>
                <a:spcPts val="0"/>
              </a:spcBef>
              <a:spcAft>
                <a:spcPts val="1200"/>
              </a:spcAft>
              <a:buFont typeface="Arial" panose="020B0604020202020204" pitchFamily="34" charset="0"/>
              <a:buChar char="•"/>
              <a:defRPr sz="1800">
                <a:solidFill>
                  <a:schemeClr val="bg1"/>
                </a:solidFill>
              </a:defRPr>
            </a:lvl2pPr>
            <a:lvl3pPr marL="1200150" indent="-285750">
              <a:spcBef>
                <a:spcPts val="0"/>
              </a:spcBef>
              <a:spcAft>
                <a:spcPts val="1200"/>
              </a:spcAft>
              <a:buFont typeface="Arial" panose="020B0604020202020204" pitchFamily="34" charset="0"/>
              <a:buChar char="•"/>
              <a:defRPr sz="1600">
                <a:solidFill>
                  <a:schemeClr val="bg1"/>
                </a:solidFill>
              </a:defRPr>
            </a:lvl3pPr>
            <a:lvl4pPr marL="1657350" indent="-285750">
              <a:spcBef>
                <a:spcPts val="0"/>
              </a:spcBef>
              <a:spcAft>
                <a:spcPts val="1200"/>
              </a:spcAft>
              <a:buFont typeface="Arial" panose="020B0604020202020204" pitchFamily="34" charset="0"/>
              <a:buChar char="•"/>
              <a:defRPr sz="1400">
                <a:solidFill>
                  <a:schemeClr val="bg1"/>
                </a:solidFill>
              </a:defRPr>
            </a:lvl4pPr>
            <a:lvl5pPr marL="2114550" indent="-285750">
              <a:spcBef>
                <a:spcPts val="0"/>
              </a:spcBef>
              <a:spcAft>
                <a:spcPts val="1200"/>
              </a:spcAft>
              <a:buFont typeface="Arial" panose="020B0604020202020204" pitchFamily="34" charset="0"/>
              <a:buChar char="•"/>
              <a:defRPr sz="1400">
                <a:solidFill>
                  <a:schemeClr val="bg1"/>
                </a:solidFil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891114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two Content 1">
    <p:bg>
      <p:bgPr>
        <a:solidFill>
          <a:schemeClr val="accent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D6E20435-B9A5-359D-133D-5D3EED409CD5}"/>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955" t="41988" r="53993" b="33420"/>
          <a:stretch/>
        </p:blipFill>
        <p:spPr>
          <a:xfrm rot="10800000">
            <a:off x="9198864" y="-5"/>
            <a:ext cx="2993136" cy="1517907"/>
          </a:xfrm>
          <a:prstGeom prst="rect">
            <a:avLst/>
          </a:prstGeom>
        </p:spPr>
      </p:pic>
      <p:pic>
        <p:nvPicPr>
          <p:cNvPr id="9" name="Graphic 8">
            <a:extLst>
              <a:ext uri="{FF2B5EF4-FFF2-40B4-BE49-F238E27FC236}">
                <a16:creationId xmlns:a16="http://schemas.microsoft.com/office/drawing/2014/main" id="{7B99CAE4-AA9B-52BA-7DE8-8245CE705D35}"/>
              </a:ext>
              <a:ext uri="{C183D7F6-B498-43B3-948B-1728B52AA6E4}">
                <adec:decorative xmlns:adec="http://schemas.microsoft.com/office/drawing/2017/decorative" val="1"/>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25445" t="24819" r="46503"/>
          <a:stretch/>
        </p:blipFill>
        <p:spPr>
          <a:xfrm rot="16200000">
            <a:off x="961221" y="4525179"/>
            <a:ext cx="1371600" cy="3294042"/>
          </a:xfrm>
          <a:prstGeom prst="rect">
            <a:avLst/>
          </a:prstGeom>
        </p:spPr>
      </p:pic>
      <p:sp>
        <p:nvSpPr>
          <p:cNvPr id="10" name="Title 9">
            <a:extLst>
              <a:ext uri="{FF2B5EF4-FFF2-40B4-BE49-F238E27FC236}">
                <a16:creationId xmlns:a16="http://schemas.microsoft.com/office/drawing/2014/main" id="{28DFE681-710B-6FE5-B8E0-3BC9DB9F12D1}"/>
              </a:ext>
            </a:extLst>
          </p:cNvPr>
          <p:cNvSpPr>
            <a:spLocks noGrp="1"/>
          </p:cNvSpPr>
          <p:nvPr>
            <p:ph type="title" hasCustomPrompt="1"/>
          </p:nvPr>
        </p:nvSpPr>
        <p:spPr>
          <a:xfrm>
            <a:off x="914399" y="365125"/>
            <a:ext cx="10363201" cy="1629601"/>
          </a:xfrm>
        </p:spPr>
        <p:txBody>
          <a:bodyPr>
            <a:normAutofit/>
          </a:bodyPr>
          <a:lstStyle>
            <a:lvl1pPr>
              <a:defRPr sz="3200"/>
            </a:lvl1pPr>
          </a:lstStyle>
          <a:p>
            <a:r>
              <a:rPr lang="en-US" dirty="0"/>
              <a:t>Click to add title</a:t>
            </a:r>
          </a:p>
        </p:txBody>
      </p:sp>
      <p:sp>
        <p:nvSpPr>
          <p:cNvPr id="11" name="Content Placeholder 10">
            <a:extLst>
              <a:ext uri="{FF2B5EF4-FFF2-40B4-BE49-F238E27FC236}">
                <a16:creationId xmlns:a16="http://schemas.microsoft.com/office/drawing/2014/main" id="{3FE383D3-6A16-1891-FF52-470B26B94042}"/>
              </a:ext>
            </a:extLst>
          </p:cNvPr>
          <p:cNvSpPr>
            <a:spLocks noGrp="1"/>
          </p:cNvSpPr>
          <p:nvPr>
            <p:ph sz="quarter" idx="10" hasCustomPrompt="1"/>
          </p:nvPr>
        </p:nvSpPr>
        <p:spPr>
          <a:xfrm>
            <a:off x="914399" y="2022250"/>
            <a:ext cx="4992709" cy="3747180"/>
          </a:xfrm>
        </p:spPr>
        <p:txBody>
          <a:bodyPr>
            <a:normAutofit/>
          </a:bodyPr>
          <a:lstStyle>
            <a:lvl1pPr>
              <a:spcBef>
                <a:spcPts val="0"/>
              </a:spcBef>
              <a:spcAft>
                <a:spcPts val="1200"/>
              </a:spcAft>
              <a:defRPr sz="2000"/>
            </a:lvl1pPr>
            <a:lvl2pPr>
              <a:spcBef>
                <a:spcPts val="0"/>
              </a:spcBef>
              <a:spcAft>
                <a:spcPts val="1200"/>
              </a:spcAft>
              <a:defRPr sz="1800"/>
            </a:lvl2pPr>
            <a:lvl3pPr>
              <a:spcBef>
                <a:spcPts val="0"/>
              </a:spcBef>
              <a:spcAft>
                <a:spcPts val="1200"/>
              </a:spcAft>
              <a:defRPr sz="1600"/>
            </a:lvl3pPr>
            <a:lvl4pPr>
              <a:spcBef>
                <a:spcPts val="0"/>
              </a:spcBef>
              <a:spcAft>
                <a:spcPts val="1200"/>
              </a:spcAft>
              <a:defRPr sz="1400"/>
            </a:lvl4pPr>
            <a:lvl5pPr>
              <a:spcBef>
                <a:spcPts val="0"/>
              </a:spcBef>
              <a:spcAft>
                <a:spcPts val="1200"/>
              </a:spcAft>
              <a:defRPr sz="14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10">
            <a:extLst>
              <a:ext uri="{FF2B5EF4-FFF2-40B4-BE49-F238E27FC236}">
                <a16:creationId xmlns:a16="http://schemas.microsoft.com/office/drawing/2014/main" id="{74B5EB04-CA6E-7417-56DF-A55B21E94B74}"/>
              </a:ext>
            </a:extLst>
          </p:cNvPr>
          <p:cNvSpPr>
            <a:spLocks noGrp="1"/>
          </p:cNvSpPr>
          <p:nvPr>
            <p:ph sz="quarter" idx="11" hasCustomPrompt="1"/>
          </p:nvPr>
        </p:nvSpPr>
        <p:spPr>
          <a:xfrm>
            <a:off x="6284891" y="2022250"/>
            <a:ext cx="4992709" cy="3747180"/>
          </a:xfrm>
        </p:spPr>
        <p:txBody>
          <a:bodyPr>
            <a:normAutofit/>
          </a:bodyPr>
          <a:lstStyle>
            <a:lvl1pPr>
              <a:spcBef>
                <a:spcPts val="0"/>
              </a:spcBef>
              <a:spcAft>
                <a:spcPts val="1200"/>
              </a:spcAft>
              <a:defRPr sz="2000"/>
            </a:lvl1pPr>
            <a:lvl2pPr>
              <a:spcBef>
                <a:spcPts val="0"/>
              </a:spcBef>
              <a:spcAft>
                <a:spcPts val="1200"/>
              </a:spcAft>
              <a:defRPr sz="1800"/>
            </a:lvl2pPr>
            <a:lvl3pPr>
              <a:spcBef>
                <a:spcPts val="0"/>
              </a:spcBef>
              <a:spcAft>
                <a:spcPts val="1200"/>
              </a:spcAft>
              <a:defRPr sz="1600"/>
            </a:lvl3pPr>
            <a:lvl4pPr>
              <a:spcBef>
                <a:spcPts val="0"/>
              </a:spcBef>
              <a:spcAft>
                <a:spcPts val="1200"/>
              </a:spcAft>
              <a:defRPr sz="1400"/>
            </a:lvl4pPr>
            <a:lvl5pPr>
              <a:spcBef>
                <a:spcPts val="0"/>
              </a:spcBef>
              <a:spcAft>
                <a:spcPts val="1200"/>
              </a:spcAft>
              <a:defRPr sz="14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4177926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two Content 2">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A783FA55-EF1D-66CF-8FD5-29086D71E62F}"/>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981" t="40714" r="61027" b="44471"/>
          <a:stretch/>
        </p:blipFill>
        <p:spPr>
          <a:xfrm rot="10800000" flipV="1">
            <a:off x="-26830" y="5950040"/>
            <a:ext cx="2513521" cy="914400"/>
          </a:xfrm>
          <a:prstGeom prst="rect">
            <a:avLst/>
          </a:prstGeom>
        </p:spPr>
      </p:pic>
      <p:pic>
        <p:nvPicPr>
          <p:cNvPr id="9" name="Graphic 8">
            <a:extLst>
              <a:ext uri="{FF2B5EF4-FFF2-40B4-BE49-F238E27FC236}">
                <a16:creationId xmlns:a16="http://schemas.microsoft.com/office/drawing/2014/main" id="{542CEFED-8DE0-0155-A5B6-A44051A6D034}"/>
              </a:ext>
              <a:ext uri="{C183D7F6-B498-43B3-948B-1728B52AA6E4}">
                <adec:decorative xmlns:adec="http://schemas.microsoft.com/office/drawing/2017/decorative" val="1"/>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18883" t="18052" r="46636"/>
          <a:stretch/>
        </p:blipFill>
        <p:spPr>
          <a:xfrm rot="16200000" flipH="1" flipV="1">
            <a:off x="9553763" y="-952310"/>
            <a:ext cx="1685928" cy="3590547"/>
          </a:xfrm>
          <a:prstGeom prst="rect">
            <a:avLst/>
          </a:prstGeom>
        </p:spPr>
      </p:pic>
      <p:sp>
        <p:nvSpPr>
          <p:cNvPr id="10" name="Title 9">
            <a:extLst>
              <a:ext uri="{FF2B5EF4-FFF2-40B4-BE49-F238E27FC236}">
                <a16:creationId xmlns:a16="http://schemas.microsoft.com/office/drawing/2014/main" id="{57FC493E-284F-ADBA-D92D-883CAB13ADCA}"/>
              </a:ext>
            </a:extLst>
          </p:cNvPr>
          <p:cNvSpPr>
            <a:spLocks noGrp="1"/>
          </p:cNvSpPr>
          <p:nvPr>
            <p:ph type="title" hasCustomPrompt="1"/>
          </p:nvPr>
        </p:nvSpPr>
        <p:spPr>
          <a:xfrm>
            <a:off x="914398" y="365125"/>
            <a:ext cx="10439401" cy="1617017"/>
          </a:xfrm>
        </p:spPr>
        <p:txBody>
          <a:bodyPr>
            <a:normAutofit/>
          </a:bodyPr>
          <a:lstStyle>
            <a:lvl1pPr>
              <a:defRPr sz="3200"/>
            </a:lvl1pPr>
          </a:lstStyle>
          <a:p>
            <a:r>
              <a:rPr lang="en-US" dirty="0"/>
              <a:t>Click to add title</a:t>
            </a:r>
          </a:p>
        </p:txBody>
      </p:sp>
      <p:sp>
        <p:nvSpPr>
          <p:cNvPr id="11" name="Content Placeholder 10">
            <a:extLst>
              <a:ext uri="{FF2B5EF4-FFF2-40B4-BE49-F238E27FC236}">
                <a16:creationId xmlns:a16="http://schemas.microsoft.com/office/drawing/2014/main" id="{4B8B2035-4AA9-D25E-9F15-3ED36F734D13}"/>
              </a:ext>
            </a:extLst>
          </p:cNvPr>
          <p:cNvSpPr>
            <a:spLocks noGrp="1"/>
          </p:cNvSpPr>
          <p:nvPr>
            <p:ph sz="quarter" idx="10" hasCustomPrompt="1"/>
          </p:nvPr>
        </p:nvSpPr>
        <p:spPr>
          <a:xfrm>
            <a:off x="914399" y="2022250"/>
            <a:ext cx="3310129" cy="3747180"/>
          </a:xfrm>
        </p:spPr>
        <p:txBody>
          <a:bodyPr>
            <a:normAutofit/>
          </a:bodyPr>
          <a:lstStyle>
            <a:lvl1pPr>
              <a:spcBef>
                <a:spcPts val="0"/>
              </a:spcBef>
              <a:spcAft>
                <a:spcPts val="1200"/>
              </a:spcAft>
              <a:defRPr sz="2000" b="1"/>
            </a:lvl1pPr>
            <a:lvl2pPr>
              <a:spcBef>
                <a:spcPts val="0"/>
              </a:spcBef>
              <a:spcAft>
                <a:spcPts val="1200"/>
              </a:spcAft>
              <a:defRPr sz="1800" b="1"/>
            </a:lvl2pPr>
            <a:lvl3pPr>
              <a:spcBef>
                <a:spcPts val="0"/>
              </a:spcBef>
              <a:spcAft>
                <a:spcPts val="1200"/>
              </a:spcAft>
              <a:defRPr sz="1600" b="1"/>
            </a:lvl3pPr>
            <a:lvl4pPr>
              <a:spcBef>
                <a:spcPts val="0"/>
              </a:spcBef>
              <a:spcAft>
                <a:spcPts val="1200"/>
              </a:spcAft>
              <a:defRPr sz="1400" b="1"/>
            </a:lvl4pPr>
            <a:lvl5pPr>
              <a:spcBef>
                <a:spcPts val="0"/>
              </a:spcBef>
              <a:spcAft>
                <a:spcPts val="1200"/>
              </a:spcAft>
              <a:defRPr sz="1400" b="1"/>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10">
            <a:extLst>
              <a:ext uri="{FF2B5EF4-FFF2-40B4-BE49-F238E27FC236}">
                <a16:creationId xmlns:a16="http://schemas.microsoft.com/office/drawing/2014/main" id="{6A694422-6B3E-3D80-AC41-FD1CED52ACAB}"/>
              </a:ext>
            </a:extLst>
          </p:cNvPr>
          <p:cNvSpPr>
            <a:spLocks noGrp="1"/>
          </p:cNvSpPr>
          <p:nvPr>
            <p:ph sz="quarter" idx="11" hasCustomPrompt="1"/>
          </p:nvPr>
        </p:nvSpPr>
        <p:spPr>
          <a:xfrm>
            <a:off x="4602310" y="2018120"/>
            <a:ext cx="6751489" cy="3747180"/>
          </a:xfrm>
        </p:spPr>
        <p:txBody>
          <a:bodyPr>
            <a:normAutofit/>
          </a:bodyPr>
          <a:lstStyle>
            <a:lvl1pPr>
              <a:spcBef>
                <a:spcPts val="0"/>
              </a:spcBef>
              <a:spcAft>
                <a:spcPts val="1200"/>
              </a:spcAft>
              <a:defRPr sz="2000"/>
            </a:lvl1pPr>
            <a:lvl2pPr>
              <a:spcBef>
                <a:spcPts val="0"/>
              </a:spcBef>
              <a:spcAft>
                <a:spcPts val="1200"/>
              </a:spcAft>
              <a:defRPr sz="1800"/>
            </a:lvl2pPr>
            <a:lvl3pPr>
              <a:spcBef>
                <a:spcPts val="0"/>
              </a:spcBef>
              <a:spcAft>
                <a:spcPts val="1200"/>
              </a:spcAft>
              <a:defRPr sz="1600"/>
            </a:lvl3pPr>
            <a:lvl4pPr>
              <a:spcBef>
                <a:spcPts val="0"/>
              </a:spcBef>
              <a:spcAft>
                <a:spcPts val="1200"/>
              </a:spcAft>
              <a:defRPr sz="1400"/>
            </a:lvl4pPr>
            <a:lvl5pPr>
              <a:spcBef>
                <a:spcPts val="0"/>
              </a:spcBef>
              <a:spcAft>
                <a:spcPts val="1200"/>
              </a:spcAft>
              <a:defRPr sz="14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7828138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Content and right Image">
    <p:bg>
      <p:bgPr>
        <a:solidFill>
          <a:schemeClr val="accent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48DBD2A1-633E-7A22-751B-5CEFCA93F20C}"/>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67703" t="485" b="67543"/>
          <a:stretch/>
        </p:blipFill>
        <p:spPr>
          <a:xfrm rot="5400000">
            <a:off x="-115162" y="115164"/>
            <a:ext cx="1895058" cy="1664735"/>
          </a:xfrm>
          <a:prstGeom prst="rect">
            <a:avLst/>
          </a:prstGeom>
        </p:spPr>
      </p:pic>
      <p:sp>
        <p:nvSpPr>
          <p:cNvPr id="9" name="Title 8">
            <a:extLst>
              <a:ext uri="{FF2B5EF4-FFF2-40B4-BE49-F238E27FC236}">
                <a16:creationId xmlns:a16="http://schemas.microsoft.com/office/drawing/2014/main" id="{3E7BF4D0-D641-9859-157D-B9094EF3DAB1}"/>
              </a:ext>
            </a:extLst>
          </p:cNvPr>
          <p:cNvSpPr>
            <a:spLocks noGrp="1"/>
          </p:cNvSpPr>
          <p:nvPr>
            <p:ph type="title" hasCustomPrompt="1"/>
          </p:nvPr>
        </p:nvSpPr>
        <p:spPr>
          <a:xfrm>
            <a:off x="916385" y="446313"/>
            <a:ext cx="5179615" cy="1448747"/>
          </a:xfrm>
        </p:spPr>
        <p:txBody>
          <a:bodyPr>
            <a:normAutofit/>
          </a:bodyPr>
          <a:lstStyle>
            <a:lvl1pPr>
              <a:defRPr sz="3200"/>
            </a:lvl1pPr>
          </a:lstStyle>
          <a:p>
            <a:r>
              <a:rPr lang="en-US" dirty="0"/>
              <a:t>Click to add title</a:t>
            </a:r>
          </a:p>
        </p:txBody>
      </p:sp>
      <p:sp>
        <p:nvSpPr>
          <p:cNvPr id="10" name="Content Placeholder 10">
            <a:extLst>
              <a:ext uri="{FF2B5EF4-FFF2-40B4-BE49-F238E27FC236}">
                <a16:creationId xmlns:a16="http://schemas.microsoft.com/office/drawing/2014/main" id="{115AE488-757F-4C5A-7733-85C1D1EA98D3}"/>
              </a:ext>
            </a:extLst>
          </p:cNvPr>
          <p:cNvSpPr>
            <a:spLocks noGrp="1"/>
          </p:cNvSpPr>
          <p:nvPr>
            <p:ph sz="quarter" idx="10" hasCustomPrompt="1"/>
          </p:nvPr>
        </p:nvSpPr>
        <p:spPr>
          <a:xfrm>
            <a:off x="914399" y="2022250"/>
            <a:ext cx="5181600" cy="3747180"/>
          </a:xfrm>
        </p:spPr>
        <p:txBody>
          <a:bodyPr>
            <a:normAutofit/>
          </a:bodyPr>
          <a:lstStyle>
            <a:lvl1pPr>
              <a:spcBef>
                <a:spcPts val="0"/>
              </a:spcBef>
              <a:spcAft>
                <a:spcPts val="1200"/>
              </a:spcAft>
              <a:defRPr sz="2000" b="0"/>
            </a:lvl1pPr>
            <a:lvl2pPr>
              <a:spcBef>
                <a:spcPts val="0"/>
              </a:spcBef>
              <a:spcAft>
                <a:spcPts val="1200"/>
              </a:spcAft>
              <a:defRPr sz="1800" b="0"/>
            </a:lvl2pPr>
            <a:lvl3pPr>
              <a:spcBef>
                <a:spcPts val="0"/>
              </a:spcBef>
              <a:spcAft>
                <a:spcPts val="1200"/>
              </a:spcAft>
              <a:defRPr sz="1600" b="0"/>
            </a:lvl3pPr>
            <a:lvl4pPr>
              <a:spcBef>
                <a:spcPts val="0"/>
              </a:spcBef>
              <a:spcAft>
                <a:spcPts val="1200"/>
              </a:spcAft>
              <a:defRPr sz="1400" b="0"/>
            </a:lvl4pPr>
            <a:lvl5pPr>
              <a:spcBef>
                <a:spcPts val="0"/>
              </a:spcBef>
              <a:spcAft>
                <a:spcPts val="1200"/>
              </a:spcAft>
              <a:defRPr sz="1400" b="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B5CEABB6-07DC-46E8-9B57-56EC44A396E5}" type="slidenum">
              <a:rPr lang="en-US" smtClean="0"/>
              <a:pPr/>
              <a:t>‹#›</a:t>
            </a:fld>
            <a:endParaRPr lang="en-US" dirty="0"/>
          </a:p>
        </p:txBody>
      </p:sp>
      <p:sp>
        <p:nvSpPr>
          <p:cNvPr id="12" name="Picture Placeholder 11">
            <a:extLst>
              <a:ext uri="{FF2B5EF4-FFF2-40B4-BE49-F238E27FC236}">
                <a16:creationId xmlns:a16="http://schemas.microsoft.com/office/drawing/2014/main" id="{39DD264F-42B5-DBB0-9839-DB4C6827ED76}"/>
              </a:ext>
            </a:extLst>
          </p:cNvPr>
          <p:cNvSpPr>
            <a:spLocks noGrp="1"/>
          </p:cNvSpPr>
          <p:nvPr>
            <p:ph type="pic" sz="quarter" idx="11"/>
          </p:nvPr>
        </p:nvSpPr>
        <p:spPr>
          <a:xfrm>
            <a:off x="6076950" y="0"/>
            <a:ext cx="6115050" cy="6868886"/>
          </a:xfrm>
          <a:custGeom>
            <a:avLst/>
            <a:gdLst>
              <a:gd name="connsiteX0" fmla="*/ 0 w 6115050"/>
              <a:gd name="connsiteY0" fmla="*/ 0 h 6858000"/>
              <a:gd name="connsiteX1" fmla="*/ 6115050 w 6115050"/>
              <a:gd name="connsiteY1" fmla="*/ 0 h 6858000"/>
              <a:gd name="connsiteX2" fmla="*/ 6115050 w 6115050"/>
              <a:gd name="connsiteY2" fmla="*/ 6858000 h 6858000"/>
              <a:gd name="connsiteX3" fmla="*/ 0 w 6115050"/>
              <a:gd name="connsiteY3" fmla="*/ 6858000 h 6858000"/>
              <a:gd name="connsiteX4" fmla="*/ 0 w 6115050"/>
              <a:gd name="connsiteY4" fmla="*/ 0 h 6858000"/>
              <a:gd name="connsiteX0" fmla="*/ 2024742 w 6115050"/>
              <a:gd name="connsiteY0" fmla="*/ 0 h 6858000"/>
              <a:gd name="connsiteX1" fmla="*/ 6115050 w 6115050"/>
              <a:gd name="connsiteY1" fmla="*/ 0 h 6858000"/>
              <a:gd name="connsiteX2" fmla="*/ 6115050 w 6115050"/>
              <a:gd name="connsiteY2" fmla="*/ 6858000 h 6858000"/>
              <a:gd name="connsiteX3" fmla="*/ 0 w 6115050"/>
              <a:gd name="connsiteY3" fmla="*/ 6858000 h 6858000"/>
              <a:gd name="connsiteX4" fmla="*/ 2024742 w 6115050"/>
              <a:gd name="connsiteY4" fmla="*/ 0 h 6858000"/>
              <a:gd name="connsiteX0" fmla="*/ 2024742 w 6115050"/>
              <a:gd name="connsiteY0" fmla="*/ 0 h 6858000"/>
              <a:gd name="connsiteX1" fmla="*/ 6115050 w 6115050"/>
              <a:gd name="connsiteY1" fmla="*/ 0 h 6858000"/>
              <a:gd name="connsiteX2" fmla="*/ 6115050 w 6115050"/>
              <a:gd name="connsiteY2" fmla="*/ 3603171 h 6858000"/>
              <a:gd name="connsiteX3" fmla="*/ 6115050 w 6115050"/>
              <a:gd name="connsiteY3" fmla="*/ 6858000 h 6858000"/>
              <a:gd name="connsiteX4" fmla="*/ 0 w 6115050"/>
              <a:gd name="connsiteY4" fmla="*/ 6858000 h 6858000"/>
              <a:gd name="connsiteX5" fmla="*/ 2024742 w 6115050"/>
              <a:gd name="connsiteY5" fmla="*/ 0 h 6858000"/>
              <a:gd name="connsiteX0" fmla="*/ 2024742 w 6115050"/>
              <a:gd name="connsiteY0" fmla="*/ 0 h 6868886"/>
              <a:gd name="connsiteX1" fmla="*/ 6115050 w 6115050"/>
              <a:gd name="connsiteY1" fmla="*/ 0 h 6868886"/>
              <a:gd name="connsiteX2" fmla="*/ 6115050 w 6115050"/>
              <a:gd name="connsiteY2" fmla="*/ 3603171 h 6868886"/>
              <a:gd name="connsiteX3" fmla="*/ 5157107 w 6115050"/>
              <a:gd name="connsiteY3" fmla="*/ 6868886 h 6868886"/>
              <a:gd name="connsiteX4" fmla="*/ 0 w 6115050"/>
              <a:gd name="connsiteY4" fmla="*/ 6858000 h 6868886"/>
              <a:gd name="connsiteX5" fmla="*/ 2024742 w 6115050"/>
              <a:gd name="connsiteY5" fmla="*/ 0 h 6868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15050" h="6868886">
                <a:moveTo>
                  <a:pt x="2024742" y="0"/>
                </a:moveTo>
                <a:lnTo>
                  <a:pt x="6115050" y="0"/>
                </a:lnTo>
                <a:lnTo>
                  <a:pt x="6115050" y="3603171"/>
                </a:lnTo>
                <a:lnTo>
                  <a:pt x="5157107" y="6868886"/>
                </a:lnTo>
                <a:lnTo>
                  <a:pt x="0" y="6858000"/>
                </a:lnTo>
                <a:lnTo>
                  <a:pt x="2024742" y="0"/>
                </a:lnTo>
                <a:close/>
              </a:path>
            </a:pathLst>
          </a:custGeom>
        </p:spPr>
        <p:txBody>
          <a:bodyPr>
            <a:normAutofit/>
          </a:bodyPr>
          <a:lstStyle>
            <a:lvl1pPr marL="0" indent="0" algn="r">
              <a:buNone/>
              <a:defRPr sz="2000"/>
            </a:lvl1pPr>
          </a:lstStyle>
          <a:p>
            <a:r>
              <a:rPr lang="en-US"/>
              <a:t>Click icon to add picture</a:t>
            </a:r>
            <a:endParaRPr lang="en-US" dirty="0"/>
          </a:p>
        </p:txBody>
      </p:sp>
    </p:spTree>
    <p:extLst>
      <p:ext uri="{BB962C8B-B14F-4D97-AF65-F5344CB8AC3E}">
        <p14:creationId xmlns:p14="http://schemas.microsoft.com/office/powerpoint/2010/main" val="34670084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4C17E5-24ED-44BC-BA50-02EF903552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33D101-3AF0-4F06-90ED-B83615C36C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AE9FDE-AF95-49F8-A927-35A23C9E65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5" name="Footer Placeholder 4">
            <a:extLst>
              <a:ext uri="{FF2B5EF4-FFF2-40B4-BE49-F238E27FC236}">
                <a16:creationId xmlns:a16="http://schemas.microsoft.com/office/drawing/2014/main" id="{CC2E900D-8FF9-4E80-860D-89C2D3B4E4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Pitch Deck</a:t>
            </a:r>
          </a:p>
        </p:txBody>
      </p:sp>
      <p:sp>
        <p:nvSpPr>
          <p:cNvPr id="6" name="Slide Number Placeholder 5">
            <a:extLst>
              <a:ext uri="{FF2B5EF4-FFF2-40B4-BE49-F238E27FC236}">
                <a16:creationId xmlns:a16="http://schemas.microsoft.com/office/drawing/2014/main" id="{F1A66A0C-1415-46A3-A1FF-BE18C70873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928452137"/>
      </p:ext>
    </p:extLst>
  </p:cSld>
  <p:clrMap bg1="lt1" tx1="dk1" bg2="lt2" tx2="dk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12" r:id="rId6"/>
    <p:sldLayoutId id="2147483713" r:id="rId7"/>
    <p:sldLayoutId id="2147483714" r:id="rId8"/>
    <p:sldLayoutId id="2147483715" r:id="rId9"/>
    <p:sldLayoutId id="2147483716" r:id="rId10"/>
    <p:sldLayoutId id="2147483717" r:id="rId11"/>
    <p:sldLayoutId id="2147483718" r:id="rId12"/>
    <p:sldLayoutId id="2147483706" r:id="rId13"/>
  </p:sldLayoutIdLst>
  <p:hf hdr="0" ftr="0" dt="0"/>
  <p:txStyles>
    <p:titleStyle>
      <a:lvl1pPr algn="l" defTabSz="914400" rtl="0" eaLnBrk="1" latinLnBrk="0" hangingPunct="1">
        <a:lnSpc>
          <a:spcPct val="90000"/>
        </a:lnSpc>
        <a:spcBef>
          <a:spcPct val="0"/>
        </a:spcBef>
        <a:buNone/>
        <a:defRPr sz="44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37.jp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notesSlide" Target="../notesSlides/notesSlide6.xml"/><Relationship Id="rId1" Type="http://schemas.openxmlformats.org/officeDocument/2006/relationships/slideLayout" Target="../slideLayouts/slideLayout10.xml"/><Relationship Id="rId4" Type="http://schemas.openxmlformats.org/officeDocument/2006/relationships/image" Target="../media/image43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2" Type="http://schemas.openxmlformats.org/officeDocument/2006/relationships/hyperlink" Target="https://web.stanford.edu/class/archive/cs/cs224n/cs224n.1194/reports/custom/15742249.pdf" TargetMode="Externa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hyperlink" Target="https://youtu.be/JKbtWimlzAE?si=r2aDiCGWmFvGJGbh" TargetMode="Externa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40D96-BFFB-05BD-30ED-0352500CD058}"/>
              </a:ext>
            </a:extLst>
          </p:cNvPr>
          <p:cNvSpPr>
            <a:spLocks noGrp="1"/>
          </p:cNvSpPr>
          <p:nvPr>
            <p:ph type="title"/>
          </p:nvPr>
        </p:nvSpPr>
        <p:spPr>
          <a:xfrm>
            <a:off x="7849850" y="-973860"/>
            <a:ext cx="5674360" cy="3200400"/>
          </a:xfrm>
        </p:spPr>
        <p:txBody>
          <a:bodyPr>
            <a:normAutofit/>
          </a:bodyPr>
          <a:lstStyle/>
          <a:p>
            <a:r>
              <a:rPr lang="fa-IR" sz="6000" b="1" dirty="0">
                <a:solidFill>
                  <a:schemeClr val="tx1"/>
                </a:solidFill>
              </a:rPr>
              <a:t>ترنسفورمرها</a:t>
            </a:r>
            <a:endParaRPr lang="en-US" sz="6000" b="1" dirty="0">
              <a:solidFill>
                <a:schemeClr val="tx1"/>
              </a:solidFill>
            </a:endParaRPr>
          </a:p>
        </p:txBody>
      </p:sp>
      <p:sp>
        <p:nvSpPr>
          <p:cNvPr id="4" name="TextBox 3">
            <a:extLst>
              <a:ext uri="{FF2B5EF4-FFF2-40B4-BE49-F238E27FC236}">
                <a16:creationId xmlns:a16="http://schemas.microsoft.com/office/drawing/2014/main" id="{BE7C77E7-83AB-0012-7DF9-14E3E7740E22}"/>
              </a:ext>
            </a:extLst>
          </p:cNvPr>
          <p:cNvSpPr txBox="1"/>
          <p:nvPr/>
        </p:nvSpPr>
        <p:spPr>
          <a:xfrm>
            <a:off x="8754256" y="2638268"/>
            <a:ext cx="2503357" cy="3412729"/>
          </a:xfrm>
          <a:prstGeom prst="rect">
            <a:avLst/>
          </a:prstGeom>
          <a:noFill/>
        </p:spPr>
        <p:txBody>
          <a:bodyPr wrap="square" rtlCol="0">
            <a:spAutoFit/>
          </a:bodyPr>
          <a:lstStyle/>
          <a:p>
            <a:pPr algn="r" rtl="1">
              <a:lnSpc>
                <a:spcPct val="200000"/>
              </a:lnSpc>
            </a:pPr>
            <a:r>
              <a:rPr lang="ar-IQ" sz="2800" b="1" i="0" dirty="0">
                <a:effectLst/>
                <a:latin typeface="Google Sans"/>
              </a:rPr>
              <a:t>مائده</a:t>
            </a:r>
            <a:r>
              <a:rPr lang="fa-IR" sz="2800" b="1" i="0" dirty="0">
                <a:effectLst/>
                <a:latin typeface="Google Sans"/>
              </a:rPr>
              <a:t> ابراهیمی</a:t>
            </a:r>
          </a:p>
          <a:p>
            <a:pPr algn="r" rtl="1">
              <a:lnSpc>
                <a:spcPct val="200000"/>
              </a:lnSpc>
            </a:pPr>
            <a:r>
              <a:rPr lang="fa-IR" sz="2800" b="1" dirty="0">
                <a:latin typeface="Google Sans"/>
              </a:rPr>
              <a:t>عرشیا جمالیان </a:t>
            </a:r>
          </a:p>
          <a:p>
            <a:pPr algn="r" rtl="1">
              <a:lnSpc>
                <a:spcPct val="200000"/>
              </a:lnSpc>
            </a:pPr>
            <a:r>
              <a:rPr lang="fa-IR" sz="2800" b="1" dirty="0">
                <a:latin typeface="Google Sans"/>
              </a:rPr>
              <a:t>پرهام مستجیر</a:t>
            </a:r>
          </a:p>
          <a:p>
            <a:pPr algn="r" rtl="1">
              <a:lnSpc>
                <a:spcPct val="200000"/>
              </a:lnSpc>
            </a:pPr>
            <a:r>
              <a:rPr lang="fa-IR" sz="2800" b="1" dirty="0">
                <a:latin typeface="Google Sans"/>
              </a:rPr>
              <a:t>استاد بهرام پروین</a:t>
            </a:r>
            <a:endParaRPr lang="en-US" sz="2800" b="1" dirty="0"/>
          </a:p>
        </p:txBody>
      </p:sp>
    </p:spTree>
    <p:extLst>
      <p:ext uri="{BB962C8B-B14F-4D97-AF65-F5344CB8AC3E}">
        <p14:creationId xmlns:p14="http://schemas.microsoft.com/office/powerpoint/2010/main" val="29453900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C788EC6-2F5E-E3E6-C3F9-DDAB45A77B7B}"/>
              </a:ext>
            </a:extLst>
          </p:cNvPr>
          <p:cNvSpPr>
            <a:spLocks noGrp="1"/>
          </p:cNvSpPr>
          <p:nvPr>
            <p:ph type="sldNum" sz="quarter" idx="4"/>
          </p:nvPr>
        </p:nvSpPr>
        <p:spPr/>
        <p:txBody>
          <a:bodyPr/>
          <a:lstStyle/>
          <a:p>
            <a:fld id="{B5CEABB6-07DC-46E8-9B57-56EC44A396E5}" type="slidenum">
              <a:rPr lang="en-US" smtClean="0"/>
              <a:pPr/>
              <a:t>10</a:t>
            </a:fld>
            <a:endParaRPr lang="en-US" dirty="0"/>
          </a:p>
        </p:txBody>
      </p:sp>
      <p:sp>
        <p:nvSpPr>
          <p:cNvPr id="7" name="TextBox 6">
            <a:extLst>
              <a:ext uri="{FF2B5EF4-FFF2-40B4-BE49-F238E27FC236}">
                <a16:creationId xmlns:a16="http://schemas.microsoft.com/office/drawing/2014/main" id="{371A1CDD-B539-0C35-287E-0AE83ACDD0AA}"/>
              </a:ext>
            </a:extLst>
          </p:cNvPr>
          <p:cNvSpPr txBox="1"/>
          <p:nvPr/>
        </p:nvSpPr>
        <p:spPr>
          <a:xfrm>
            <a:off x="5741233" y="694095"/>
            <a:ext cx="6256937" cy="6068584"/>
          </a:xfrm>
          <a:prstGeom prst="rect">
            <a:avLst/>
          </a:prstGeom>
          <a:noFill/>
        </p:spPr>
        <p:txBody>
          <a:bodyPr wrap="square">
            <a:spAutoFit/>
          </a:bodyPr>
          <a:lstStyle/>
          <a:p>
            <a:pPr algn="just" rtl="1">
              <a:lnSpc>
                <a:spcPct val="115000"/>
              </a:lnSpc>
              <a:spcAft>
                <a:spcPts val="800"/>
              </a:spcAft>
            </a:pPr>
            <a:r>
              <a:rPr lang="ar-SA" sz="2400" b="1" kern="100" dirty="0">
                <a:effectLst/>
                <a:latin typeface="Calibri" panose="020F0502020204030204" pitchFamily="34" charset="0"/>
                <a:ea typeface="Calibri" panose="020F0502020204030204" pitchFamily="34" charset="0"/>
                <a:cs typeface="B Nazanin" panose="00000400000000000000" pitchFamily="2" charset="-78"/>
              </a:rPr>
              <a:t>چالش‌ها (معایب)</a:t>
            </a:r>
            <a:endParaRPr lang="en-US" sz="2400" b="1" kern="100" dirty="0">
              <a:effectLst/>
              <a:latin typeface="Calibri" panose="020F0502020204030204" pitchFamily="34" charset="0"/>
              <a:ea typeface="Calibri" panose="020F0502020204030204" pitchFamily="34" charset="0"/>
              <a:cs typeface="B Nazanin" panose="00000400000000000000" pitchFamily="2" charset="-78"/>
            </a:endParaRPr>
          </a:p>
          <a:p>
            <a:pPr algn="just" rtl="1">
              <a:lnSpc>
                <a:spcPct val="115000"/>
              </a:lnSpc>
              <a:spcAft>
                <a:spcPts val="800"/>
              </a:spcAft>
              <a:buNone/>
            </a:pPr>
            <a:r>
              <a:rPr lang="ar-SA" sz="2200" kern="100" dirty="0">
                <a:effectLst/>
                <a:latin typeface="Calibri" panose="020F0502020204030204" pitchFamily="34" charset="0"/>
                <a:ea typeface="Calibri" panose="020F0502020204030204" pitchFamily="34" charset="0"/>
                <a:cs typeface="B Nazanin" panose="00000400000000000000" pitchFamily="2" charset="-78"/>
              </a:rPr>
              <a:t>1</a:t>
            </a:r>
            <a:r>
              <a:rPr lang="ar-SA" sz="2200" b="1" kern="100" dirty="0">
                <a:effectLst/>
                <a:latin typeface="Calibri" panose="020F0502020204030204" pitchFamily="34" charset="0"/>
                <a:ea typeface="Calibri" panose="020F0502020204030204" pitchFamily="34" charset="0"/>
                <a:cs typeface="B Nazanin" panose="00000400000000000000" pitchFamily="2" charset="-78"/>
              </a:rPr>
              <a:t>.  هزینه‌های محاسباتی و نیاز به حافظه زیاد</a:t>
            </a:r>
            <a:endParaRPr lang="en-US" sz="2200" kern="100" dirty="0">
              <a:effectLst/>
              <a:latin typeface="Calibri" panose="020F0502020204030204" pitchFamily="34" charset="0"/>
              <a:ea typeface="Calibri" panose="020F0502020204030204" pitchFamily="34" charset="0"/>
              <a:cs typeface="Arial" panose="020B0604020202020204" pitchFamily="34" charset="0"/>
            </a:endParaRPr>
          </a:p>
          <a:p>
            <a:pPr algn="just" rtl="1">
              <a:lnSpc>
                <a:spcPct val="115000"/>
              </a:lnSpc>
              <a:spcAft>
                <a:spcPts val="800"/>
              </a:spcAft>
            </a:pPr>
            <a:r>
              <a:rPr lang="ar-SA" sz="2200" kern="100" dirty="0">
                <a:effectLst/>
                <a:latin typeface="Calibri" panose="020F0502020204030204" pitchFamily="34" charset="0"/>
                <a:ea typeface="Calibri" panose="020F0502020204030204" pitchFamily="34" charset="0"/>
                <a:cs typeface="B Nazanin" panose="00000400000000000000" pitchFamily="2" charset="-78"/>
              </a:rPr>
              <a:t>ترنسفورمرها به‌ویژه در مقیاس‌های بزرگ، به دلیل پیچیدگی محاسباتی  و نیاز به حافظه زیاد در پردازش توالی‌های طولانی، هزینه‌های اجرایی بالایی دارند. در حالی که مدل‌های کوچکتر و ساده‌تر مانند </a:t>
            </a:r>
            <a:r>
              <a:rPr lang="en-US" sz="2200" kern="100" dirty="0">
                <a:effectLst/>
                <a:latin typeface="Calibri" panose="020F0502020204030204" pitchFamily="34" charset="0"/>
                <a:ea typeface="Calibri" panose="020F0502020204030204" pitchFamily="34" charset="0"/>
                <a:cs typeface="B Nazanin" panose="00000400000000000000" pitchFamily="2" charset="-78"/>
              </a:rPr>
              <a:t>RNN</a:t>
            </a:r>
            <a:r>
              <a:rPr lang="ar-SA" sz="2200" kern="100" dirty="0">
                <a:effectLst/>
                <a:latin typeface="Calibri" panose="020F0502020204030204" pitchFamily="34" charset="0"/>
                <a:ea typeface="Calibri" panose="020F0502020204030204" pitchFamily="34" charset="0"/>
                <a:cs typeface="B Nazanin" panose="00000400000000000000" pitchFamily="2" charset="-78"/>
              </a:rPr>
              <a:t> و </a:t>
            </a:r>
            <a:r>
              <a:rPr lang="en-US" sz="2200" kern="100" dirty="0">
                <a:effectLst/>
                <a:latin typeface="Calibri" panose="020F0502020204030204" pitchFamily="34" charset="0"/>
                <a:ea typeface="Calibri" panose="020F0502020204030204" pitchFamily="34" charset="0"/>
                <a:cs typeface="B Nazanin" panose="00000400000000000000" pitchFamily="2" charset="-78"/>
              </a:rPr>
              <a:t>CNN</a:t>
            </a:r>
            <a:r>
              <a:rPr lang="ar-SA" sz="2200" kern="100" dirty="0">
                <a:effectLst/>
                <a:latin typeface="Calibri" panose="020F0502020204030204" pitchFamily="34" charset="0"/>
                <a:ea typeface="Calibri" panose="020F0502020204030204" pitchFamily="34" charset="0"/>
                <a:cs typeface="B Nazanin" panose="00000400000000000000" pitchFamily="2" charset="-78"/>
              </a:rPr>
              <a:t> حافظه کمتری مصرف می‌کنند، ترنسفورمرها نیاز به سخت‌افزارهای قدرتمند دارند که به مراتب گران‌تر و مصرف انرژی بیشتری دارند.</a:t>
            </a:r>
            <a:endParaRPr lang="en-US" sz="2200" kern="100" dirty="0">
              <a:effectLst/>
              <a:latin typeface="Calibri" panose="020F0502020204030204" pitchFamily="34" charset="0"/>
              <a:ea typeface="Calibri" panose="020F0502020204030204" pitchFamily="34" charset="0"/>
              <a:cs typeface="Arial" panose="020B0604020202020204" pitchFamily="34" charset="0"/>
            </a:endParaRPr>
          </a:p>
          <a:p>
            <a:pPr algn="just" rtl="1">
              <a:lnSpc>
                <a:spcPct val="115000"/>
              </a:lnSpc>
              <a:spcAft>
                <a:spcPts val="800"/>
              </a:spcAft>
              <a:buNone/>
            </a:pPr>
            <a:r>
              <a:rPr lang="ar-SA" sz="2200" kern="100" dirty="0">
                <a:effectLst/>
                <a:latin typeface="Calibri" panose="020F0502020204030204" pitchFamily="34" charset="0"/>
                <a:ea typeface="Calibri" panose="020F0502020204030204" pitchFamily="34" charset="0"/>
                <a:cs typeface="B Nazanin" panose="00000400000000000000" pitchFamily="2" charset="-78"/>
              </a:rPr>
              <a:t>2</a:t>
            </a:r>
            <a:r>
              <a:rPr lang="ar-SA" sz="2200" b="1" kern="100" dirty="0">
                <a:effectLst/>
                <a:latin typeface="Calibri" panose="020F0502020204030204" pitchFamily="34" charset="0"/>
                <a:ea typeface="Calibri" panose="020F0502020204030204" pitchFamily="34" charset="0"/>
                <a:cs typeface="B Nazanin" panose="00000400000000000000" pitchFamily="2" charset="-78"/>
              </a:rPr>
              <a:t>.  آموزش بر روی داده‌های بزرگ و نیاز به داده‌های پیش‌آموزش‌شده</a:t>
            </a:r>
            <a:endParaRPr lang="en-US" sz="2200" kern="100" dirty="0">
              <a:effectLst/>
              <a:latin typeface="Calibri" panose="020F0502020204030204" pitchFamily="34" charset="0"/>
              <a:ea typeface="Calibri" panose="020F0502020204030204" pitchFamily="34" charset="0"/>
              <a:cs typeface="Arial" panose="020B0604020202020204" pitchFamily="34" charset="0"/>
            </a:endParaRPr>
          </a:p>
          <a:p>
            <a:pPr algn="just" rtl="1">
              <a:lnSpc>
                <a:spcPct val="115000"/>
              </a:lnSpc>
              <a:spcAft>
                <a:spcPts val="800"/>
              </a:spcAft>
            </a:pPr>
            <a:r>
              <a:rPr lang="ar-SA" sz="2200" kern="100" dirty="0">
                <a:effectLst/>
                <a:latin typeface="Calibri" panose="020F0502020204030204" pitchFamily="34" charset="0"/>
                <a:ea typeface="Calibri" panose="020F0502020204030204" pitchFamily="34" charset="0"/>
                <a:cs typeface="B Nazanin" panose="00000400000000000000" pitchFamily="2" charset="-78"/>
              </a:rPr>
              <a:t>ترنسفورمرها به داده‌های آموزش وسیع نیاز دارند تا عملکرد مناسبی در وظایف مختلف داشته باشند. به عنوان مثال، مدل‌هایی مانند </a:t>
            </a:r>
            <a:r>
              <a:rPr lang="en-US" sz="2200" kern="100" dirty="0">
                <a:effectLst/>
                <a:latin typeface="Calibri" panose="020F0502020204030204" pitchFamily="34" charset="0"/>
                <a:ea typeface="Calibri" panose="020F0502020204030204" pitchFamily="34" charset="0"/>
                <a:cs typeface="B Nazanin" panose="00000400000000000000" pitchFamily="2" charset="-78"/>
              </a:rPr>
              <a:t>GPT-3</a:t>
            </a:r>
            <a:r>
              <a:rPr lang="ar-SA" sz="2200" kern="100" dirty="0">
                <a:effectLst/>
                <a:latin typeface="Calibri" panose="020F0502020204030204" pitchFamily="34" charset="0"/>
                <a:ea typeface="Calibri" panose="020F0502020204030204" pitchFamily="34" charset="0"/>
                <a:cs typeface="B Nazanin" panose="00000400000000000000" pitchFamily="2" charset="-78"/>
              </a:rPr>
              <a:t> نیاز به میلیاردها نمونه از داده دارند که جمع‌آوری و برچسب‌گذاری این داده‌ها هزینه‌بر است.</a:t>
            </a:r>
            <a:endParaRPr lang="en-US" sz="2200" kern="100" dirty="0">
              <a:effectLst/>
              <a:latin typeface="Calibri" panose="020F0502020204030204" pitchFamily="34" charset="0"/>
              <a:ea typeface="Calibri" panose="020F0502020204030204" pitchFamily="34" charset="0"/>
              <a:cs typeface="Arial" panose="020B0604020202020204" pitchFamily="34" charset="0"/>
            </a:endParaRPr>
          </a:p>
          <a:p>
            <a:pPr algn="r" rtl="1">
              <a:lnSpc>
                <a:spcPct val="115000"/>
              </a:lnSpc>
              <a:spcAft>
                <a:spcPts val="800"/>
              </a:spcAft>
            </a:pPr>
            <a:endParaRPr lang="en-US" sz="2200" kern="1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9E720AEC-FA34-AC8B-35F8-400256F25D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3830" y="659567"/>
            <a:ext cx="5383553" cy="380631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35044157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1DDD930B-FB1B-543D-6828-8C31F30BBD28}"/>
              </a:ext>
            </a:extLst>
          </p:cNvPr>
          <p:cNvSpPr>
            <a:spLocks noGrp="1"/>
          </p:cNvSpPr>
          <p:nvPr>
            <p:ph type="sldNum" sz="quarter" idx="4"/>
          </p:nvPr>
        </p:nvSpPr>
        <p:spPr>
          <a:xfrm>
            <a:off x="914400" y="6246254"/>
            <a:ext cx="631065" cy="296214"/>
          </a:xfrm>
        </p:spPr>
        <p:txBody>
          <a:bodyPr/>
          <a:lstStyle/>
          <a:p>
            <a:fld id="{B5CEABB6-07DC-46E8-9B57-56EC44A396E5}" type="slidenum">
              <a:rPr lang="en-US" smtClean="0"/>
              <a:pPr/>
              <a:t>11</a:t>
            </a:fld>
            <a:endParaRPr lang="en-US" dirty="0"/>
          </a:p>
        </p:txBody>
      </p:sp>
      <p:sp>
        <p:nvSpPr>
          <p:cNvPr id="10" name="TextBox 9">
            <a:extLst>
              <a:ext uri="{FF2B5EF4-FFF2-40B4-BE49-F238E27FC236}">
                <a16:creationId xmlns:a16="http://schemas.microsoft.com/office/drawing/2014/main" id="{9EAAA0ED-410E-DBF9-01BE-E6741E1D9FA4}"/>
              </a:ext>
            </a:extLst>
          </p:cNvPr>
          <p:cNvSpPr txBox="1"/>
          <p:nvPr/>
        </p:nvSpPr>
        <p:spPr>
          <a:xfrm>
            <a:off x="418476" y="1105287"/>
            <a:ext cx="6093500" cy="4647426"/>
          </a:xfrm>
          <a:prstGeom prst="rect">
            <a:avLst/>
          </a:prstGeom>
          <a:noFill/>
        </p:spPr>
        <p:txBody>
          <a:bodyPr wrap="square">
            <a:spAutoFit/>
          </a:bodyPr>
          <a:lstStyle/>
          <a:p>
            <a:pPr algn="just" rtl="1">
              <a:lnSpc>
                <a:spcPct val="115000"/>
              </a:lnSpc>
              <a:spcAft>
                <a:spcPts val="800"/>
              </a:spcAft>
              <a:buNone/>
            </a:pPr>
            <a:r>
              <a:rPr lang="ar-SA" sz="2400" kern="100" dirty="0">
                <a:effectLst/>
                <a:latin typeface="Calibri" panose="020F0502020204030204" pitchFamily="34" charset="0"/>
                <a:ea typeface="Calibri" panose="020F0502020204030204" pitchFamily="34" charset="0"/>
                <a:cs typeface="B Nazanin" panose="00000400000000000000" pitchFamily="2" charset="-78"/>
              </a:rPr>
              <a:t>3</a:t>
            </a:r>
            <a:r>
              <a:rPr lang="ar-SA" sz="2400" b="1" kern="100" dirty="0">
                <a:effectLst/>
                <a:latin typeface="Calibri" panose="020F0502020204030204" pitchFamily="34" charset="0"/>
                <a:ea typeface="Calibri" panose="020F0502020204030204" pitchFamily="34" charset="0"/>
                <a:cs typeface="B Nazanin" panose="00000400000000000000" pitchFamily="2" charset="-78"/>
              </a:rPr>
              <a:t>.  مشکلات تفسیرپذیری و شفافیت مدل</a:t>
            </a:r>
            <a:endParaRPr lang="en-US" sz="2000" kern="100" dirty="0">
              <a:effectLst/>
              <a:latin typeface="Calibri" panose="020F0502020204030204" pitchFamily="34" charset="0"/>
              <a:ea typeface="Calibri" panose="020F0502020204030204" pitchFamily="34" charset="0"/>
              <a:cs typeface="Arial" panose="020B0604020202020204" pitchFamily="34" charset="0"/>
            </a:endParaRPr>
          </a:p>
          <a:p>
            <a:pPr algn="just" rtl="1">
              <a:lnSpc>
                <a:spcPct val="115000"/>
              </a:lnSpc>
              <a:spcAft>
                <a:spcPts val="800"/>
              </a:spcAft>
              <a:buNone/>
            </a:pPr>
            <a:r>
              <a:rPr lang="ar-SA" sz="2400" kern="100" dirty="0">
                <a:effectLst/>
                <a:latin typeface="Calibri" panose="020F0502020204030204" pitchFamily="34" charset="0"/>
                <a:ea typeface="Calibri" panose="020F0502020204030204" pitchFamily="34" charset="0"/>
                <a:cs typeface="B Nazanin" panose="00000400000000000000" pitchFamily="2" charset="-78"/>
              </a:rPr>
              <a:t>یکی از بزرگ‌ترین چالش‌ها در ترنسفورمرها، کمبود تفسیرپذیری است. این مدل‌ها به دلیل پیچیدگی زیاد و تعداد پارامترهای بالا، شفافیت کافی ندارند، و به‌سختی می‌توان فهمید که چرا مدل به نتیجه خاصی رسیده است.</a:t>
            </a:r>
            <a:endParaRPr lang="en-US" sz="2000" kern="100" dirty="0">
              <a:effectLst/>
              <a:latin typeface="Calibri" panose="020F0502020204030204" pitchFamily="34" charset="0"/>
              <a:ea typeface="Calibri" panose="020F0502020204030204" pitchFamily="34" charset="0"/>
              <a:cs typeface="Arial" panose="020B0604020202020204" pitchFamily="34" charset="0"/>
            </a:endParaRPr>
          </a:p>
          <a:p>
            <a:pPr algn="just" rtl="1">
              <a:lnSpc>
                <a:spcPct val="115000"/>
              </a:lnSpc>
              <a:spcAft>
                <a:spcPts val="800"/>
              </a:spcAft>
              <a:buNone/>
            </a:pPr>
            <a:r>
              <a:rPr lang="ar-SA" sz="2400" kern="100" dirty="0">
                <a:effectLst/>
                <a:latin typeface="Calibri" panose="020F0502020204030204" pitchFamily="34" charset="0"/>
                <a:ea typeface="Calibri" panose="020F0502020204030204" pitchFamily="34" charset="0"/>
                <a:cs typeface="B Nazanin" panose="00000400000000000000" pitchFamily="2" charset="-78"/>
              </a:rPr>
              <a:t>4</a:t>
            </a:r>
            <a:r>
              <a:rPr lang="ar-SA" sz="2400" b="1" kern="100" dirty="0">
                <a:effectLst/>
                <a:latin typeface="Calibri" panose="020F0502020204030204" pitchFamily="34" charset="0"/>
                <a:ea typeface="Calibri" panose="020F0502020204030204" pitchFamily="34" charset="0"/>
                <a:cs typeface="B Nazanin" panose="00000400000000000000" pitchFamily="2" charset="-78"/>
              </a:rPr>
              <a:t>.  محدودیت‌های در پردازش توالی‌های طولانی</a:t>
            </a:r>
            <a:endParaRPr lang="en-US" sz="2000" kern="100" dirty="0">
              <a:effectLst/>
              <a:latin typeface="Calibri" panose="020F0502020204030204" pitchFamily="34" charset="0"/>
              <a:ea typeface="Calibri" panose="020F0502020204030204" pitchFamily="34" charset="0"/>
              <a:cs typeface="Arial" panose="020B0604020202020204" pitchFamily="34" charset="0"/>
            </a:endParaRPr>
          </a:p>
          <a:p>
            <a:pPr algn="just" rtl="1">
              <a:lnSpc>
                <a:spcPct val="115000"/>
              </a:lnSpc>
              <a:spcAft>
                <a:spcPts val="800"/>
              </a:spcAft>
            </a:pPr>
            <a:r>
              <a:rPr lang="ar-SA" sz="2400" kern="100" dirty="0">
                <a:effectLst/>
                <a:latin typeface="Calibri" panose="020F0502020204030204" pitchFamily="34" charset="0"/>
                <a:ea typeface="Calibri" panose="020F0502020204030204" pitchFamily="34" charset="0"/>
                <a:cs typeface="B Nazanin" panose="00000400000000000000" pitchFamily="2" charset="-78"/>
              </a:rPr>
              <a:t>مدل‌های ترنسفورمر با محدودیت‌هایی در پردازش توالی‌های بسیار طولانی مواجه‌اند، زیرا تعداد محاسبات مورد نیاز برای هر توکن در طول توالی با افزایش طول توالی به‌طور نمایی افزایش می‌یابد</a:t>
            </a:r>
            <a:r>
              <a:rPr lang="ar-SA" sz="2400" b="1" kern="100" dirty="0">
                <a:effectLst/>
                <a:latin typeface="Calibri" panose="020F0502020204030204" pitchFamily="34" charset="0"/>
                <a:ea typeface="Calibri" panose="020F0502020204030204" pitchFamily="34" charset="0"/>
                <a:cs typeface="B Nazanin" panose="00000400000000000000" pitchFamily="2" charset="-78"/>
              </a:rPr>
              <a:t>.</a:t>
            </a:r>
            <a:endParaRPr lang="en-US" sz="2000" kern="1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D6F8BB49-F103-71AF-FFF6-B4E4476DC4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84818" y="1618939"/>
            <a:ext cx="5088706" cy="2983297"/>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15174470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9AF56EC-2B99-DA4B-E306-198C793B5134}"/>
              </a:ext>
            </a:extLst>
          </p:cNvPr>
          <p:cNvSpPr txBox="1"/>
          <p:nvPr/>
        </p:nvSpPr>
        <p:spPr>
          <a:xfrm>
            <a:off x="5924862" y="206788"/>
            <a:ext cx="6093500" cy="587853"/>
          </a:xfrm>
          <a:prstGeom prst="rect">
            <a:avLst/>
          </a:prstGeom>
          <a:noFill/>
        </p:spPr>
        <p:txBody>
          <a:bodyPr wrap="square">
            <a:spAutoFit/>
          </a:bodyPr>
          <a:lstStyle/>
          <a:p>
            <a:pPr algn="r" rtl="1">
              <a:lnSpc>
                <a:spcPct val="115000"/>
              </a:lnSpc>
              <a:spcBef>
                <a:spcPts val="1800"/>
              </a:spcBef>
              <a:spcAft>
                <a:spcPts val="400"/>
              </a:spcAft>
            </a:pPr>
            <a:r>
              <a:rPr lang="en-US" sz="2800" b="1" kern="100" dirty="0">
                <a:solidFill>
                  <a:srgbClr val="000000"/>
                </a:solidFill>
                <a:effectLst/>
                <a:latin typeface="B Nazanin" panose="00000400000000000000" pitchFamily="2" charset="-78"/>
                <a:ea typeface="Times New Roman" panose="02020603050405020304" pitchFamily="18" charset="0"/>
                <a:cs typeface="Times New Roman" panose="02020603050405020304" pitchFamily="18" charset="0"/>
              </a:rPr>
              <a:t> </a:t>
            </a:r>
            <a:r>
              <a:rPr lang="fa-IR" sz="2800" b="1" kern="100" dirty="0">
                <a:solidFill>
                  <a:srgbClr val="000000"/>
                </a:solidFill>
                <a:effectLst/>
                <a:latin typeface="B Nazanin" panose="00000400000000000000" pitchFamily="2" charset="-78"/>
                <a:ea typeface="Times New Roman" panose="02020603050405020304" pitchFamily="18" charset="0"/>
                <a:cs typeface="Times New Roman" panose="02020603050405020304" pitchFamily="18" charset="0"/>
              </a:rPr>
              <a:t>۵</a:t>
            </a:r>
            <a:r>
              <a:rPr lang="ar-SA" sz="2800" b="1" kern="100" dirty="0">
                <a:solidFill>
                  <a:srgbClr val="000000"/>
                </a:solidFill>
                <a:effectLst/>
                <a:latin typeface="Calibri Light" panose="020F0302020204030204" pitchFamily="34" charset="0"/>
                <a:ea typeface="Times New Roman" panose="02020603050405020304" pitchFamily="18" charset="0"/>
                <a:cs typeface="B Nazanin" panose="00000400000000000000" pitchFamily="2" charset="-78"/>
              </a:rPr>
              <a:t>. مقایسه با مدل‌های دیگر</a:t>
            </a:r>
            <a:endParaRPr lang="en-US" sz="2800" b="1" kern="100"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A90EC9E8-9A23-3965-3A43-C5935159DDC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49233" y="2585803"/>
            <a:ext cx="5121390" cy="384104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8" name="TextBox 7">
            <a:extLst>
              <a:ext uri="{FF2B5EF4-FFF2-40B4-BE49-F238E27FC236}">
                <a16:creationId xmlns:a16="http://schemas.microsoft.com/office/drawing/2014/main" id="{6E6BCA1C-ADC4-420E-4F4F-314F24D52345}"/>
              </a:ext>
            </a:extLst>
          </p:cNvPr>
          <p:cNvSpPr txBox="1"/>
          <p:nvPr/>
        </p:nvSpPr>
        <p:spPr>
          <a:xfrm>
            <a:off x="6896972" y="1166842"/>
            <a:ext cx="5121390" cy="2262158"/>
          </a:xfrm>
          <a:prstGeom prst="rect">
            <a:avLst/>
          </a:prstGeom>
          <a:noFill/>
        </p:spPr>
        <p:txBody>
          <a:bodyPr wrap="square">
            <a:spAutoFit/>
          </a:bodyPr>
          <a:lstStyle/>
          <a:p>
            <a:pPr algn="just" rtl="1">
              <a:lnSpc>
                <a:spcPct val="150000"/>
              </a:lnSpc>
              <a:spcAft>
                <a:spcPts val="800"/>
              </a:spcAft>
            </a:pPr>
            <a:r>
              <a:rPr lang="ar-SA" sz="2400" kern="100" dirty="0">
                <a:effectLst/>
                <a:latin typeface="Calibri" panose="020F0502020204030204" pitchFamily="34" charset="0"/>
                <a:ea typeface="Calibri" panose="020F0502020204030204" pitchFamily="34" charset="0"/>
                <a:cs typeface="B Nazanin" panose="00000400000000000000" pitchFamily="2" charset="-78"/>
              </a:rPr>
              <a:t>در این بخش، ترنسفورمرها را با دو معماری متداول دیگر</a:t>
            </a:r>
            <a:r>
              <a:rPr lang="ar-SA" sz="2400" kern="100" dirty="0">
                <a:effectLst/>
                <a:latin typeface="Calibri" panose="020F0502020204030204" pitchFamily="34" charset="0"/>
                <a:ea typeface="Calibri" panose="020F0502020204030204" pitchFamily="34" charset="0"/>
                <a:cs typeface="Arial" panose="020B0604020202020204" pitchFamily="34" charset="0"/>
              </a:rPr>
              <a:t>—</a:t>
            </a:r>
            <a:r>
              <a:rPr lang="ar-SA" sz="2400" kern="100" dirty="0">
                <a:effectLst/>
                <a:latin typeface="Calibri" panose="020F0502020204030204" pitchFamily="34" charset="0"/>
                <a:ea typeface="Calibri" panose="020F0502020204030204" pitchFamily="34" charset="0"/>
                <a:cs typeface="B Nazanin" panose="00000400000000000000" pitchFamily="2" charset="-78"/>
              </a:rPr>
              <a:t>شبکه‌های بازگشتی</a:t>
            </a:r>
            <a:r>
              <a:rPr lang="en-US" sz="2400" kern="100" dirty="0">
                <a:effectLst/>
                <a:latin typeface="Calibri" panose="020F0502020204030204" pitchFamily="34" charset="0"/>
                <a:ea typeface="Calibri" panose="020F0502020204030204" pitchFamily="34" charset="0"/>
                <a:cs typeface="B Nazanin" panose="00000400000000000000" pitchFamily="2" charset="-78"/>
              </a:rPr>
              <a:t> (RNN) </a:t>
            </a:r>
            <a:r>
              <a:rPr lang="ar-SA" sz="2400" kern="100" dirty="0">
                <a:effectLst/>
                <a:latin typeface="Calibri" panose="020F0502020204030204" pitchFamily="34" charset="0"/>
                <a:ea typeface="Calibri" panose="020F0502020204030204" pitchFamily="34" charset="0"/>
                <a:cs typeface="B Nazanin" panose="00000400000000000000" pitchFamily="2" charset="-78"/>
              </a:rPr>
              <a:t>و شبکه‌های کانولوشنی</a:t>
            </a:r>
            <a:r>
              <a:rPr lang="en-US" sz="2400" kern="100" dirty="0">
                <a:effectLst/>
                <a:latin typeface="Calibri" panose="020F0502020204030204" pitchFamily="34" charset="0"/>
                <a:ea typeface="Calibri" panose="020F0502020204030204" pitchFamily="34" charset="0"/>
                <a:cs typeface="B Nazanin" panose="00000400000000000000" pitchFamily="2" charset="-78"/>
              </a:rPr>
              <a:t> (CNN)—</a:t>
            </a:r>
            <a:r>
              <a:rPr lang="ar-SA" sz="2400" kern="100" dirty="0">
                <a:effectLst/>
                <a:latin typeface="Calibri" panose="020F0502020204030204" pitchFamily="34" charset="0"/>
                <a:ea typeface="Calibri" panose="020F0502020204030204" pitchFamily="34" charset="0"/>
                <a:cs typeface="B Nazanin" panose="00000400000000000000" pitchFamily="2" charset="-78"/>
              </a:rPr>
              <a:t>از جنبه‌های مختلف مقایسه کرده و نقاط قوت و ضعف هرکدام را تحلیل می‌کنیم</a:t>
            </a:r>
            <a:r>
              <a:rPr lang="en-US" sz="2400" kern="100" dirty="0">
                <a:effectLst/>
                <a:latin typeface="Calibri" panose="020F0502020204030204" pitchFamily="34" charset="0"/>
                <a:ea typeface="Calibri" panose="020F0502020204030204" pitchFamily="34" charset="0"/>
                <a:cs typeface="B Nazanin" panose="00000400000000000000" pitchFamily="2" charset="-78"/>
              </a:rPr>
              <a:t>.</a:t>
            </a:r>
            <a:endParaRPr lang="en-US" sz="2000" kern="1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2257178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2591661-E013-D105-9DCB-F6957AE51E71}"/>
              </a:ext>
            </a:extLst>
          </p:cNvPr>
          <p:cNvSpPr>
            <a:spLocks noGrp="1"/>
          </p:cNvSpPr>
          <p:nvPr>
            <p:ph type="sldNum" sz="quarter" idx="4"/>
          </p:nvPr>
        </p:nvSpPr>
        <p:spPr/>
        <p:txBody>
          <a:bodyPr/>
          <a:lstStyle/>
          <a:p>
            <a:fld id="{B5CEABB6-07DC-46E8-9B57-56EC44A396E5}" type="slidenum">
              <a:rPr lang="en-US" smtClean="0"/>
              <a:pPr/>
              <a:t>13</a:t>
            </a:fld>
            <a:endParaRPr lang="en-US" dirty="0"/>
          </a:p>
        </p:txBody>
      </p:sp>
      <p:sp>
        <p:nvSpPr>
          <p:cNvPr id="6" name="TextBox 5">
            <a:extLst>
              <a:ext uri="{FF2B5EF4-FFF2-40B4-BE49-F238E27FC236}">
                <a16:creationId xmlns:a16="http://schemas.microsoft.com/office/drawing/2014/main" id="{F92DA653-4B0D-748A-10DE-6C795DB5D4C4}"/>
              </a:ext>
            </a:extLst>
          </p:cNvPr>
          <p:cNvSpPr txBox="1"/>
          <p:nvPr/>
        </p:nvSpPr>
        <p:spPr>
          <a:xfrm>
            <a:off x="2642017" y="403828"/>
            <a:ext cx="6093500" cy="587853"/>
          </a:xfrm>
          <a:prstGeom prst="rect">
            <a:avLst/>
          </a:prstGeom>
          <a:noFill/>
        </p:spPr>
        <p:txBody>
          <a:bodyPr wrap="square">
            <a:spAutoFit/>
          </a:bodyPr>
          <a:lstStyle/>
          <a:p>
            <a:pPr algn="r" rtl="1">
              <a:lnSpc>
                <a:spcPct val="115000"/>
              </a:lnSpc>
              <a:spcAft>
                <a:spcPts val="800"/>
              </a:spcAft>
            </a:pPr>
            <a:r>
              <a:rPr lang="ar-SA" sz="2800" b="1" kern="100" dirty="0">
                <a:effectLst/>
                <a:latin typeface="Calibri" panose="020F0502020204030204" pitchFamily="34" charset="0"/>
                <a:ea typeface="Calibri" panose="020F0502020204030204" pitchFamily="34" charset="0"/>
                <a:cs typeface="B Nazanin" panose="00000400000000000000" pitchFamily="2" charset="-78"/>
              </a:rPr>
              <a:t>مقایسه ترنسفورمر،</a:t>
            </a:r>
            <a:r>
              <a:rPr lang="en-US" sz="2800" b="1" kern="100" dirty="0">
                <a:effectLst/>
                <a:latin typeface="Calibri" panose="020F0502020204030204" pitchFamily="34" charset="0"/>
                <a:ea typeface="Calibri" panose="020F0502020204030204" pitchFamily="34" charset="0"/>
                <a:cs typeface="B Nazanin" panose="00000400000000000000" pitchFamily="2" charset="-78"/>
              </a:rPr>
              <a:t> RNN </a:t>
            </a:r>
            <a:r>
              <a:rPr lang="ar-SA" sz="2800" b="1" kern="100" dirty="0">
                <a:effectLst/>
                <a:latin typeface="Calibri" panose="020F0502020204030204" pitchFamily="34" charset="0"/>
                <a:ea typeface="Calibri" panose="020F0502020204030204" pitchFamily="34" charset="0"/>
                <a:cs typeface="B Nazanin" panose="00000400000000000000" pitchFamily="2" charset="-78"/>
              </a:rPr>
              <a:t>و</a:t>
            </a:r>
            <a:r>
              <a:rPr lang="en-US" sz="2800" b="1" kern="100" dirty="0">
                <a:effectLst/>
                <a:latin typeface="Calibri" panose="020F0502020204030204" pitchFamily="34" charset="0"/>
                <a:ea typeface="Calibri" panose="020F0502020204030204" pitchFamily="34" charset="0"/>
                <a:cs typeface="B Nazanin" panose="00000400000000000000" pitchFamily="2" charset="-78"/>
              </a:rPr>
              <a:t>  CNN</a:t>
            </a:r>
            <a:endParaRPr lang="en-US" sz="2400" kern="100" dirty="0">
              <a:effectLst/>
              <a:latin typeface="Calibri" panose="020F0502020204030204" pitchFamily="34" charset="0"/>
              <a:ea typeface="Calibri" panose="020F0502020204030204" pitchFamily="34" charset="0"/>
              <a:cs typeface="Arial" panose="020B0604020202020204" pitchFamily="34" charset="0"/>
            </a:endParaRPr>
          </a:p>
        </p:txBody>
      </p:sp>
      <p:graphicFrame>
        <p:nvGraphicFramePr>
          <p:cNvPr id="7" name="Table 6">
            <a:extLst>
              <a:ext uri="{FF2B5EF4-FFF2-40B4-BE49-F238E27FC236}">
                <a16:creationId xmlns:a16="http://schemas.microsoft.com/office/drawing/2014/main" id="{B395278E-3745-2507-5BF1-09F922C19359}"/>
              </a:ext>
            </a:extLst>
          </p:cNvPr>
          <p:cNvGraphicFramePr>
            <a:graphicFrameLocks noGrp="1"/>
          </p:cNvGraphicFramePr>
          <p:nvPr>
            <p:extLst>
              <p:ext uri="{D42A27DB-BD31-4B8C-83A1-F6EECF244321}">
                <p14:modId xmlns:p14="http://schemas.microsoft.com/office/powerpoint/2010/main" val="1504532101"/>
              </p:ext>
            </p:extLst>
          </p:nvPr>
        </p:nvGraphicFramePr>
        <p:xfrm>
          <a:off x="599607" y="1259174"/>
          <a:ext cx="9833548" cy="5194998"/>
        </p:xfrm>
        <a:graphic>
          <a:graphicData uri="http://schemas.openxmlformats.org/drawingml/2006/table">
            <a:tbl>
              <a:tblPr firstRow="1" firstCol="1" bandRow="1"/>
              <a:tblGrid>
                <a:gridCol w="1741434">
                  <a:extLst>
                    <a:ext uri="{9D8B030D-6E8A-4147-A177-3AD203B41FA5}">
                      <a16:colId xmlns:a16="http://schemas.microsoft.com/office/drawing/2014/main" val="2692481532"/>
                    </a:ext>
                  </a:extLst>
                </a:gridCol>
                <a:gridCol w="3175868">
                  <a:extLst>
                    <a:ext uri="{9D8B030D-6E8A-4147-A177-3AD203B41FA5}">
                      <a16:colId xmlns:a16="http://schemas.microsoft.com/office/drawing/2014/main" val="1629812746"/>
                    </a:ext>
                  </a:extLst>
                </a:gridCol>
                <a:gridCol w="2458123">
                  <a:extLst>
                    <a:ext uri="{9D8B030D-6E8A-4147-A177-3AD203B41FA5}">
                      <a16:colId xmlns:a16="http://schemas.microsoft.com/office/drawing/2014/main" val="750335115"/>
                    </a:ext>
                  </a:extLst>
                </a:gridCol>
                <a:gridCol w="2458123">
                  <a:extLst>
                    <a:ext uri="{9D8B030D-6E8A-4147-A177-3AD203B41FA5}">
                      <a16:colId xmlns:a16="http://schemas.microsoft.com/office/drawing/2014/main" val="2798545330"/>
                    </a:ext>
                  </a:extLst>
                </a:gridCol>
              </a:tblGrid>
              <a:tr h="609606">
                <a:tc>
                  <a:txBody>
                    <a:bodyPr/>
                    <a:lstStyle/>
                    <a:p>
                      <a:pPr algn="ctr" rtl="1">
                        <a:lnSpc>
                          <a:spcPct val="115000"/>
                        </a:lnSpc>
                        <a:spcAft>
                          <a:spcPts val="800"/>
                        </a:spcAft>
                        <a:buNone/>
                      </a:pPr>
                      <a:r>
                        <a:rPr lang="ar-SA" sz="1600" b="1" kern="100">
                          <a:solidFill>
                            <a:srgbClr val="00B050"/>
                          </a:solidFill>
                          <a:effectLst/>
                          <a:latin typeface="Calibri" panose="020F0502020204030204" pitchFamily="34" charset="0"/>
                          <a:ea typeface="Calibri" panose="020F0502020204030204" pitchFamily="34" charset="0"/>
                          <a:cs typeface="B Nazanin" panose="00000400000000000000" pitchFamily="2" charset="-78"/>
                        </a:rPr>
                        <a:t>ویژگی / مدل</a:t>
                      </a:r>
                      <a:endParaRPr lang="en-US" sz="1100" kern="100">
                        <a:effectLst/>
                        <a:latin typeface="Calibri" panose="020F0502020204030204" pitchFamily="34" charset="0"/>
                        <a:ea typeface="Calibri" panose="020F0502020204030204" pitchFamily="34" charset="0"/>
                        <a:cs typeface="Arial" panose="020B0604020202020204" pitchFamily="34" charset="0"/>
                      </a:endParaRPr>
                    </a:p>
                  </a:txBody>
                  <a:tcPr marL="52461" marR="52461" marT="0" marB="0" anchor="ctr">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9050" cap="flat" cmpd="sng" algn="ctr">
                      <a:solidFill>
                        <a:srgbClr val="666666"/>
                      </a:solidFill>
                      <a:prstDash val="solid"/>
                      <a:round/>
                      <a:headEnd type="none" w="med" len="med"/>
                      <a:tailEnd type="none" w="med" len="med"/>
                    </a:lnB>
                    <a:noFill/>
                  </a:tcPr>
                </a:tc>
                <a:tc>
                  <a:txBody>
                    <a:bodyPr/>
                    <a:lstStyle/>
                    <a:p>
                      <a:pPr algn="ctr" rtl="1">
                        <a:lnSpc>
                          <a:spcPct val="115000"/>
                        </a:lnSpc>
                        <a:spcAft>
                          <a:spcPts val="800"/>
                        </a:spcAft>
                        <a:buNone/>
                      </a:pPr>
                      <a:r>
                        <a:rPr lang="ar-SA" sz="1600" b="1" kern="100">
                          <a:solidFill>
                            <a:srgbClr val="C45911"/>
                          </a:solidFill>
                          <a:effectLst/>
                          <a:latin typeface="Calibri" panose="020F0502020204030204" pitchFamily="34" charset="0"/>
                          <a:ea typeface="Calibri" panose="020F0502020204030204" pitchFamily="34" charset="0"/>
                          <a:cs typeface="B Nazanin" panose="00000400000000000000" pitchFamily="2" charset="-78"/>
                        </a:rPr>
                        <a:t>ترنسفورمر</a:t>
                      </a:r>
                      <a:r>
                        <a:rPr lang="en-US" sz="1600" b="1" kern="100">
                          <a:solidFill>
                            <a:srgbClr val="C45911"/>
                          </a:solidFill>
                          <a:effectLst/>
                          <a:latin typeface="Calibri" panose="020F0502020204030204" pitchFamily="34" charset="0"/>
                          <a:ea typeface="Calibri" panose="020F0502020204030204" pitchFamily="34" charset="0"/>
                          <a:cs typeface="B Nazanin" panose="00000400000000000000" pitchFamily="2" charset="-78"/>
                        </a:rPr>
                        <a:t> (Transformer)</a:t>
                      </a:r>
                      <a:endParaRPr lang="en-US" sz="1100" kern="100">
                        <a:effectLst/>
                        <a:latin typeface="Calibri" panose="020F0502020204030204" pitchFamily="34" charset="0"/>
                        <a:ea typeface="Calibri" panose="020F0502020204030204" pitchFamily="34" charset="0"/>
                        <a:cs typeface="Arial" panose="020B0604020202020204" pitchFamily="34" charset="0"/>
                      </a:endParaRPr>
                    </a:p>
                  </a:txBody>
                  <a:tcPr marL="52461" marR="52461" marT="0" marB="0" anchor="ctr">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9050" cap="flat" cmpd="sng" algn="ctr">
                      <a:solidFill>
                        <a:srgbClr val="666666"/>
                      </a:solidFill>
                      <a:prstDash val="solid"/>
                      <a:round/>
                      <a:headEnd type="none" w="med" len="med"/>
                      <a:tailEnd type="none" w="med" len="med"/>
                    </a:lnB>
                    <a:noFill/>
                  </a:tcPr>
                </a:tc>
                <a:tc>
                  <a:txBody>
                    <a:bodyPr/>
                    <a:lstStyle/>
                    <a:p>
                      <a:pPr algn="ctr" rtl="1">
                        <a:lnSpc>
                          <a:spcPct val="115000"/>
                        </a:lnSpc>
                        <a:spcAft>
                          <a:spcPts val="800"/>
                        </a:spcAft>
                        <a:buNone/>
                      </a:pPr>
                      <a:r>
                        <a:rPr lang="ar-SA" sz="1600" b="1" kern="100">
                          <a:solidFill>
                            <a:srgbClr val="C45911"/>
                          </a:solidFill>
                          <a:effectLst/>
                          <a:latin typeface="Calibri" panose="020F0502020204030204" pitchFamily="34" charset="0"/>
                          <a:ea typeface="Calibri" panose="020F0502020204030204" pitchFamily="34" charset="0"/>
                          <a:cs typeface="B Nazanin" panose="00000400000000000000" pitchFamily="2" charset="-78"/>
                        </a:rPr>
                        <a:t>شبکه بازگشتی</a:t>
                      </a:r>
                      <a:r>
                        <a:rPr lang="en-US" sz="1600" b="1" kern="100">
                          <a:solidFill>
                            <a:srgbClr val="C45911"/>
                          </a:solidFill>
                          <a:effectLst/>
                          <a:latin typeface="Calibri" panose="020F0502020204030204" pitchFamily="34" charset="0"/>
                          <a:ea typeface="Calibri" panose="020F0502020204030204" pitchFamily="34" charset="0"/>
                          <a:cs typeface="B Nazanin" panose="00000400000000000000" pitchFamily="2" charset="-78"/>
                        </a:rPr>
                        <a:t> (RNN / LSTM / GRU)</a:t>
                      </a:r>
                      <a:endParaRPr lang="en-US" sz="1100" kern="100">
                        <a:effectLst/>
                        <a:latin typeface="Calibri" panose="020F0502020204030204" pitchFamily="34" charset="0"/>
                        <a:ea typeface="Calibri" panose="020F0502020204030204" pitchFamily="34" charset="0"/>
                        <a:cs typeface="Arial" panose="020B0604020202020204" pitchFamily="34" charset="0"/>
                      </a:endParaRPr>
                    </a:p>
                  </a:txBody>
                  <a:tcPr marL="52461" marR="52461" marT="0" marB="0" anchor="ctr">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9050" cap="flat" cmpd="sng" algn="ctr">
                      <a:solidFill>
                        <a:srgbClr val="666666"/>
                      </a:solidFill>
                      <a:prstDash val="solid"/>
                      <a:round/>
                      <a:headEnd type="none" w="med" len="med"/>
                      <a:tailEnd type="none" w="med" len="med"/>
                    </a:lnB>
                    <a:noFill/>
                  </a:tcPr>
                </a:tc>
                <a:tc>
                  <a:txBody>
                    <a:bodyPr/>
                    <a:lstStyle/>
                    <a:p>
                      <a:pPr algn="ctr" rtl="1">
                        <a:lnSpc>
                          <a:spcPct val="115000"/>
                        </a:lnSpc>
                        <a:spcAft>
                          <a:spcPts val="800"/>
                        </a:spcAft>
                        <a:buNone/>
                      </a:pPr>
                      <a:r>
                        <a:rPr lang="ar-SA" sz="1600" b="1" kern="100">
                          <a:solidFill>
                            <a:srgbClr val="C45911"/>
                          </a:solidFill>
                          <a:effectLst/>
                          <a:latin typeface="Calibri" panose="020F0502020204030204" pitchFamily="34" charset="0"/>
                          <a:ea typeface="Calibri" panose="020F0502020204030204" pitchFamily="34" charset="0"/>
                          <a:cs typeface="B Nazanin" panose="00000400000000000000" pitchFamily="2" charset="-78"/>
                        </a:rPr>
                        <a:t>شبکه کانولوشنی</a:t>
                      </a:r>
                      <a:r>
                        <a:rPr lang="en-US" sz="1600" b="1" kern="100">
                          <a:solidFill>
                            <a:srgbClr val="C45911"/>
                          </a:solidFill>
                          <a:effectLst/>
                          <a:latin typeface="Calibri" panose="020F0502020204030204" pitchFamily="34" charset="0"/>
                          <a:ea typeface="Calibri" panose="020F0502020204030204" pitchFamily="34" charset="0"/>
                          <a:cs typeface="B Nazanin" panose="00000400000000000000" pitchFamily="2" charset="-78"/>
                        </a:rPr>
                        <a:t> (CNN)</a:t>
                      </a:r>
                      <a:endParaRPr lang="en-US" sz="1100" kern="100">
                        <a:effectLst/>
                        <a:latin typeface="Calibri" panose="020F0502020204030204" pitchFamily="34" charset="0"/>
                        <a:ea typeface="Calibri" panose="020F0502020204030204" pitchFamily="34" charset="0"/>
                        <a:cs typeface="Arial" panose="020B0604020202020204" pitchFamily="34" charset="0"/>
                      </a:endParaRPr>
                    </a:p>
                  </a:txBody>
                  <a:tcPr marL="52461" marR="52461" marT="0" marB="0" anchor="ctr">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9050" cap="flat" cmpd="sng" algn="ctr">
                      <a:solidFill>
                        <a:srgbClr val="666666"/>
                      </a:solidFill>
                      <a:prstDash val="solid"/>
                      <a:round/>
                      <a:headEnd type="none" w="med" len="med"/>
                      <a:tailEnd type="none" w="med" len="med"/>
                    </a:lnB>
                    <a:noFill/>
                  </a:tcPr>
                </a:tc>
                <a:extLst>
                  <a:ext uri="{0D108BD9-81ED-4DB2-BD59-A6C34878D82A}">
                    <a16:rowId xmlns:a16="http://schemas.microsoft.com/office/drawing/2014/main" val="3164209664"/>
                  </a:ext>
                </a:extLst>
              </a:tr>
              <a:tr h="694306">
                <a:tc>
                  <a:txBody>
                    <a:bodyPr/>
                    <a:lstStyle/>
                    <a:p>
                      <a:pPr algn="ctr" rtl="1">
                        <a:lnSpc>
                          <a:spcPct val="115000"/>
                        </a:lnSpc>
                        <a:spcAft>
                          <a:spcPts val="800"/>
                        </a:spcAft>
                        <a:buNone/>
                      </a:pPr>
                      <a:r>
                        <a:rPr lang="ar-SA" sz="1600" b="1" kern="100">
                          <a:solidFill>
                            <a:srgbClr val="00B050"/>
                          </a:solidFill>
                          <a:effectLst/>
                          <a:latin typeface="Calibri" panose="020F0502020204030204" pitchFamily="34" charset="0"/>
                          <a:ea typeface="Calibri" panose="020F0502020204030204" pitchFamily="34" charset="0"/>
                          <a:cs typeface="B Nazanin" panose="00000400000000000000" pitchFamily="2" charset="-78"/>
                        </a:rPr>
                        <a:t>پردازش توالی</a:t>
                      </a:r>
                      <a:endParaRPr lang="en-US" sz="1100" kern="100">
                        <a:effectLst/>
                        <a:latin typeface="Calibri" panose="020F0502020204030204" pitchFamily="34" charset="0"/>
                        <a:ea typeface="Calibri" panose="020F0502020204030204" pitchFamily="34" charset="0"/>
                        <a:cs typeface="Arial" panose="020B0604020202020204" pitchFamily="34" charset="0"/>
                      </a:endParaRPr>
                    </a:p>
                  </a:txBody>
                  <a:tcPr marL="52461" marR="52461" marT="0" marB="0" anchor="ctr">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9050" cap="flat" cmpd="sng" algn="ctr">
                      <a:solidFill>
                        <a:srgbClr val="666666"/>
                      </a:solidFill>
                      <a:prstDash val="solid"/>
                      <a:round/>
                      <a:headEnd type="none" w="med" len="med"/>
                      <a:tailEnd type="none" w="med" len="med"/>
                    </a:lnT>
                    <a:lnB w="12700" cap="flat" cmpd="sng" algn="ctr">
                      <a:solidFill>
                        <a:srgbClr val="999999"/>
                      </a:solidFill>
                      <a:prstDash val="solid"/>
                      <a:round/>
                      <a:headEnd type="none" w="med" len="med"/>
                      <a:tailEnd type="none" w="med" len="med"/>
                    </a:lnB>
                    <a:noFill/>
                  </a:tcPr>
                </a:tc>
                <a:tc>
                  <a:txBody>
                    <a:bodyPr/>
                    <a:lstStyle/>
                    <a:p>
                      <a:pPr algn="ctr" rtl="1">
                        <a:lnSpc>
                          <a:spcPct val="115000"/>
                        </a:lnSpc>
                        <a:spcAft>
                          <a:spcPts val="800"/>
                        </a:spcAft>
                        <a:buNone/>
                      </a:pPr>
                      <a:r>
                        <a:rPr lang="ar-SA" sz="1600" kern="100">
                          <a:solidFill>
                            <a:srgbClr val="002060"/>
                          </a:solidFill>
                          <a:effectLst/>
                          <a:latin typeface="Calibri" panose="020F0502020204030204" pitchFamily="34" charset="0"/>
                          <a:ea typeface="Calibri" panose="020F0502020204030204" pitchFamily="34" charset="0"/>
                          <a:cs typeface="B Nazanin" panose="00000400000000000000" pitchFamily="2" charset="-78"/>
                        </a:rPr>
                        <a:t>موازی، بدون ترتیب ذاتی</a:t>
                      </a:r>
                      <a:endParaRPr lang="en-US" sz="1100" kern="100">
                        <a:effectLst/>
                        <a:latin typeface="Calibri" panose="020F0502020204030204" pitchFamily="34" charset="0"/>
                        <a:ea typeface="Calibri" panose="020F0502020204030204" pitchFamily="34" charset="0"/>
                        <a:cs typeface="Arial" panose="020B0604020202020204" pitchFamily="34" charset="0"/>
                      </a:endParaRPr>
                    </a:p>
                  </a:txBody>
                  <a:tcPr marL="52461" marR="52461" marT="0" marB="0" anchor="ctr">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9050" cap="flat" cmpd="sng" algn="ctr">
                      <a:solidFill>
                        <a:srgbClr val="666666"/>
                      </a:solidFill>
                      <a:prstDash val="solid"/>
                      <a:round/>
                      <a:headEnd type="none" w="med" len="med"/>
                      <a:tailEnd type="none" w="med" len="med"/>
                    </a:lnT>
                    <a:lnB w="12700" cap="flat" cmpd="sng" algn="ctr">
                      <a:solidFill>
                        <a:srgbClr val="999999"/>
                      </a:solidFill>
                      <a:prstDash val="solid"/>
                      <a:round/>
                      <a:headEnd type="none" w="med" len="med"/>
                      <a:tailEnd type="none" w="med" len="med"/>
                    </a:lnB>
                    <a:noFill/>
                  </a:tcPr>
                </a:tc>
                <a:tc>
                  <a:txBody>
                    <a:bodyPr/>
                    <a:lstStyle/>
                    <a:p>
                      <a:pPr algn="ctr" rtl="1">
                        <a:lnSpc>
                          <a:spcPct val="115000"/>
                        </a:lnSpc>
                        <a:spcAft>
                          <a:spcPts val="800"/>
                        </a:spcAft>
                        <a:buNone/>
                      </a:pPr>
                      <a:r>
                        <a:rPr lang="ar-SA" sz="1600" kern="100">
                          <a:solidFill>
                            <a:srgbClr val="002060"/>
                          </a:solidFill>
                          <a:effectLst/>
                          <a:latin typeface="Calibri" panose="020F0502020204030204" pitchFamily="34" charset="0"/>
                          <a:ea typeface="Calibri" panose="020F0502020204030204" pitchFamily="34" charset="0"/>
                          <a:cs typeface="B Nazanin" panose="00000400000000000000" pitchFamily="2" charset="-78"/>
                        </a:rPr>
                        <a:t>گام‌به‌گام، به ترتیب زمانی</a:t>
                      </a:r>
                      <a:endParaRPr lang="en-US" sz="1100" kern="100">
                        <a:effectLst/>
                        <a:latin typeface="Calibri" panose="020F0502020204030204" pitchFamily="34" charset="0"/>
                        <a:ea typeface="Calibri" panose="020F0502020204030204" pitchFamily="34" charset="0"/>
                        <a:cs typeface="Arial" panose="020B0604020202020204" pitchFamily="34" charset="0"/>
                      </a:endParaRPr>
                    </a:p>
                  </a:txBody>
                  <a:tcPr marL="52461" marR="52461" marT="0" marB="0" anchor="ctr">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9050" cap="flat" cmpd="sng" algn="ctr">
                      <a:solidFill>
                        <a:srgbClr val="666666"/>
                      </a:solidFill>
                      <a:prstDash val="solid"/>
                      <a:round/>
                      <a:headEnd type="none" w="med" len="med"/>
                      <a:tailEnd type="none" w="med" len="med"/>
                    </a:lnT>
                    <a:lnB w="12700" cap="flat" cmpd="sng" algn="ctr">
                      <a:solidFill>
                        <a:srgbClr val="999999"/>
                      </a:solidFill>
                      <a:prstDash val="solid"/>
                      <a:round/>
                      <a:headEnd type="none" w="med" len="med"/>
                      <a:tailEnd type="none" w="med" len="med"/>
                    </a:lnB>
                    <a:noFill/>
                  </a:tcPr>
                </a:tc>
                <a:tc>
                  <a:txBody>
                    <a:bodyPr/>
                    <a:lstStyle/>
                    <a:p>
                      <a:pPr algn="ctr" rtl="1">
                        <a:lnSpc>
                          <a:spcPct val="115000"/>
                        </a:lnSpc>
                        <a:spcAft>
                          <a:spcPts val="800"/>
                        </a:spcAft>
                        <a:buNone/>
                      </a:pPr>
                      <a:r>
                        <a:rPr lang="ar-SA" sz="1600" kern="100">
                          <a:solidFill>
                            <a:srgbClr val="002060"/>
                          </a:solidFill>
                          <a:effectLst/>
                          <a:latin typeface="Calibri" panose="020F0502020204030204" pitchFamily="34" charset="0"/>
                          <a:ea typeface="Calibri" panose="020F0502020204030204" pitchFamily="34" charset="0"/>
                          <a:cs typeface="B Nazanin" panose="00000400000000000000" pitchFamily="2" charset="-78"/>
                        </a:rPr>
                        <a:t>محدود به پنجره محلی، نه به‌صورت صریح توالی‌محور</a:t>
                      </a:r>
                      <a:endParaRPr lang="en-US" sz="1100" kern="100">
                        <a:effectLst/>
                        <a:latin typeface="Calibri" panose="020F0502020204030204" pitchFamily="34" charset="0"/>
                        <a:ea typeface="Calibri" panose="020F0502020204030204" pitchFamily="34" charset="0"/>
                        <a:cs typeface="Arial" panose="020B0604020202020204" pitchFamily="34" charset="0"/>
                      </a:endParaRPr>
                    </a:p>
                  </a:txBody>
                  <a:tcPr marL="52461" marR="52461" marT="0" marB="0" anchor="ctr">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9050" cap="flat" cmpd="sng" algn="ctr">
                      <a:solidFill>
                        <a:srgbClr val="666666"/>
                      </a:solidFill>
                      <a:prstDash val="solid"/>
                      <a:round/>
                      <a:headEnd type="none" w="med" len="med"/>
                      <a:tailEnd type="none" w="med" len="med"/>
                    </a:lnT>
                    <a:lnB w="12700" cap="flat" cmpd="sng" algn="ctr">
                      <a:solidFill>
                        <a:srgbClr val="999999"/>
                      </a:solidFill>
                      <a:prstDash val="solid"/>
                      <a:round/>
                      <a:headEnd type="none" w="med" len="med"/>
                      <a:tailEnd type="none" w="med" len="med"/>
                    </a:lnB>
                    <a:noFill/>
                  </a:tcPr>
                </a:tc>
                <a:extLst>
                  <a:ext uri="{0D108BD9-81ED-4DB2-BD59-A6C34878D82A}">
                    <a16:rowId xmlns:a16="http://schemas.microsoft.com/office/drawing/2014/main" val="22279311"/>
                  </a:ext>
                </a:extLst>
              </a:tr>
              <a:tr h="694306">
                <a:tc>
                  <a:txBody>
                    <a:bodyPr/>
                    <a:lstStyle/>
                    <a:p>
                      <a:pPr algn="ctr" rtl="1">
                        <a:lnSpc>
                          <a:spcPct val="115000"/>
                        </a:lnSpc>
                        <a:spcAft>
                          <a:spcPts val="800"/>
                        </a:spcAft>
                        <a:buNone/>
                      </a:pPr>
                      <a:r>
                        <a:rPr lang="ar-SA" sz="1600" b="1" kern="100">
                          <a:solidFill>
                            <a:srgbClr val="00B050"/>
                          </a:solidFill>
                          <a:effectLst/>
                          <a:latin typeface="Calibri" panose="020F0502020204030204" pitchFamily="34" charset="0"/>
                          <a:ea typeface="Calibri" panose="020F0502020204030204" pitchFamily="34" charset="0"/>
                          <a:cs typeface="B Nazanin" panose="00000400000000000000" pitchFamily="2" charset="-78"/>
                        </a:rPr>
                        <a:t>یادگیری وابستگی بلندمدت</a:t>
                      </a:r>
                      <a:endParaRPr lang="en-US" sz="1100" kern="100">
                        <a:effectLst/>
                        <a:latin typeface="Calibri" panose="020F0502020204030204" pitchFamily="34" charset="0"/>
                        <a:ea typeface="Calibri" panose="020F0502020204030204" pitchFamily="34" charset="0"/>
                        <a:cs typeface="Arial" panose="020B0604020202020204" pitchFamily="34" charset="0"/>
                      </a:endParaRPr>
                    </a:p>
                  </a:txBody>
                  <a:tcPr marL="52461" marR="52461" marT="0" marB="0" anchor="ctr">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noFill/>
                  </a:tcPr>
                </a:tc>
                <a:tc>
                  <a:txBody>
                    <a:bodyPr/>
                    <a:lstStyle/>
                    <a:p>
                      <a:pPr algn="ctr" rtl="1">
                        <a:lnSpc>
                          <a:spcPct val="115000"/>
                        </a:lnSpc>
                        <a:spcAft>
                          <a:spcPts val="800"/>
                        </a:spcAft>
                        <a:buNone/>
                      </a:pPr>
                      <a:r>
                        <a:rPr lang="ar-SA" sz="1600" kern="100">
                          <a:solidFill>
                            <a:srgbClr val="002060"/>
                          </a:solidFill>
                          <a:effectLst/>
                          <a:latin typeface="Calibri" panose="020F0502020204030204" pitchFamily="34" charset="0"/>
                          <a:ea typeface="Calibri" panose="020F0502020204030204" pitchFamily="34" charset="0"/>
                          <a:cs typeface="B Nazanin" panose="00000400000000000000" pitchFamily="2" charset="-78"/>
                        </a:rPr>
                        <a:t>بسیار مؤثر</a:t>
                      </a:r>
                      <a:r>
                        <a:rPr lang="en-US" sz="1600" kern="100">
                          <a:solidFill>
                            <a:srgbClr val="002060"/>
                          </a:solidFill>
                          <a:effectLst/>
                          <a:latin typeface="Calibri" panose="020F0502020204030204" pitchFamily="34" charset="0"/>
                          <a:ea typeface="Calibri" panose="020F0502020204030204" pitchFamily="34" charset="0"/>
                          <a:cs typeface="B Nazanin" panose="00000400000000000000" pitchFamily="2" charset="-78"/>
                        </a:rPr>
                        <a:t> (</a:t>
                      </a:r>
                      <a:r>
                        <a:rPr lang="ar-SA" sz="1600" kern="100">
                          <a:solidFill>
                            <a:srgbClr val="002060"/>
                          </a:solidFill>
                          <a:effectLst/>
                          <a:latin typeface="Calibri" panose="020F0502020204030204" pitchFamily="34" charset="0"/>
                          <a:ea typeface="Calibri" panose="020F0502020204030204" pitchFamily="34" charset="0"/>
                          <a:cs typeface="B Nazanin" panose="00000400000000000000" pitchFamily="2" charset="-78"/>
                        </a:rPr>
                        <a:t>از طریق</a:t>
                      </a:r>
                      <a:r>
                        <a:rPr lang="en-US" sz="1600" kern="100">
                          <a:solidFill>
                            <a:srgbClr val="002060"/>
                          </a:solidFill>
                          <a:effectLst/>
                          <a:latin typeface="Calibri" panose="020F0502020204030204" pitchFamily="34" charset="0"/>
                          <a:ea typeface="Calibri" panose="020F0502020204030204" pitchFamily="34" charset="0"/>
                          <a:cs typeface="B Nazanin" panose="00000400000000000000" pitchFamily="2" charset="-78"/>
                        </a:rPr>
                        <a:t> attention)</a:t>
                      </a:r>
                      <a:endParaRPr lang="en-US" sz="1100" kern="100">
                        <a:effectLst/>
                        <a:latin typeface="Calibri" panose="020F0502020204030204" pitchFamily="34" charset="0"/>
                        <a:ea typeface="Calibri" panose="020F0502020204030204" pitchFamily="34" charset="0"/>
                        <a:cs typeface="Arial" panose="020B0604020202020204" pitchFamily="34" charset="0"/>
                      </a:endParaRPr>
                    </a:p>
                  </a:txBody>
                  <a:tcPr marL="52461" marR="52461" marT="0" marB="0" anchor="ctr">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noFill/>
                  </a:tcPr>
                </a:tc>
                <a:tc>
                  <a:txBody>
                    <a:bodyPr/>
                    <a:lstStyle/>
                    <a:p>
                      <a:pPr algn="ctr" rtl="1">
                        <a:lnSpc>
                          <a:spcPct val="115000"/>
                        </a:lnSpc>
                        <a:spcAft>
                          <a:spcPts val="800"/>
                        </a:spcAft>
                        <a:buNone/>
                      </a:pPr>
                      <a:r>
                        <a:rPr lang="ar-SA" sz="1600" kern="100">
                          <a:solidFill>
                            <a:srgbClr val="002060"/>
                          </a:solidFill>
                          <a:effectLst/>
                          <a:latin typeface="Calibri" panose="020F0502020204030204" pitchFamily="34" charset="0"/>
                          <a:ea typeface="Calibri" panose="020F0502020204030204" pitchFamily="34" charset="0"/>
                          <a:cs typeface="B Nazanin" panose="00000400000000000000" pitchFamily="2" charset="-78"/>
                        </a:rPr>
                        <a:t>با دشواری و مشکل گرادیان ناپدید شونده</a:t>
                      </a:r>
                      <a:endParaRPr lang="en-US" sz="1100" kern="100">
                        <a:effectLst/>
                        <a:latin typeface="Calibri" panose="020F0502020204030204" pitchFamily="34" charset="0"/>
                        <a:ea typeface="Calibri" panose="020F0502020204030204" pitchFamily="34" charset="0"/>
                        <a:cs typeface="Arial" panose="020B0604020202020204" pitchFamily="34" charset="0"/>
                      </a:endParaRPr>
                    </a:p>
                  </a:txBody>
                  <a:tcPr marL="52461" marR="52461" marT="0" marB="0" anchor="ctr">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noFill/>
                  </a:tcPr>
                </a:tc>
                <a:tc>
                  <a:txBody>
                    <a:bodyPr/>
                    <a:lstStyle/>
                    <a:p>
                      <a:pPr algn="ctr" rtl="1">
                        <a:lnSpc>
                          <a:spcPct val="115000"/>
                        </a:lnSpc>
                        <a:spcAft>
                          <a:spcPts val="800"/>
                        </a:spcAft>
                        <a:buNone/>
                      </a:pPr>
                      <a:r>
                        <a:rPr lang="ar-SA" sz="1600" kern="100">
                          <a:solidFill>
                            <a:srgbClr val="002060"/>
                          </a:solidFill>
                          <a:effectLst/>
                          <a:latin typeface="Calibri" panose="020F0502020204030204" pitchFamily="34" charset="0"/>
                          <a:ea typeface="Calibri" panose="020F0502020204030204" pitchFamily="34" charset="0"/>
                          <a:cs typeface="B Nazanin" panose="00000400000000000000" pitchFamily="2" charset="-78"/>
                        </a:rPr>
                        <a:t>ضعیف، نیازمند لایه‌های زیاد برای درک روابط دور</a:t>
                      </a:r>
                      <a:endParaRPr lang="en-US" sz="1100" kern="100">
                        <a:effectLst/>
                        <a:latin typeface="Calibri" panose="020F0502020204030204" pitchFamily="34" charset="0"/>
                        <a:ea typeface="Calibri" panose="020F0502020204030204" pitchFamily="34" charset="0"/>
                        <a:cs typeface="Arial" panose="020B0604020202020204" pitchFamily="34" charset="0"/>
                      </a:endParaRPr>
                    </a:p>
                  </a:txBody>
                  <a:tcPr marL="52461" marR="52461" marT="0" marB="0" anchor="ctr">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noFill/>
                  </a:tcPr>
                </a:tc>
                <a:extLst>
                  <a:ext uri="{0D108BD9-81ED-4DB2-BD59-A6C34878D82A}">
                    <a16:rowId xmlns:a16="http://schemas.microsoft.com/office/drawing/2014/main" val="1558510853"/>
                  </a:ext>
                </a:extLst>
              </a:tr>
              <a:tr h="546560">
                <a:tc>
                  <a:txBody>
                    <a:bodyPr/>
                    <a:lstStyle/>
                    <a:p>
                      <a:pPr algn="ctr" rtl="1">
                        <a:lnSpc>
                          <a:spcPct val="115000"/>
                        </a:lnSpc>
                        <a:spcAft>
                          <a:spcPts val="800"/>
                        </a:spcAft>
                        <a:buNone/>
                      </a:pPr>
                      <a:r>
                        <a:rPr lang="ar-SA" sz="1600" b="1" kern="100">
                          <a:solidFill>
                            <a:srgbClr val="00B050"/>
                          </a:solidFill>
                          <a:effectLst/>
                          <a:latin typeface="Calibri" panose="020F0502020204030204" pitchFamily="34" charset="0"/>
                          <a:ea typeface="Calibri" panose="020F0502020204030204" pitchFamily="34" charset="0"/>
                          <a:cs typeface="B Nazanin" panose="00000400000000000000" pitchFamily="2" charset="-78"/>
                        </a:rPr>
                        <a:t>موازی‌سازی</a:t>
                      </a:r>
                      <a:endParaRPr lang="en-US" sz="1100" kern="100">
                        <a:effectLst/>
                        <a:latin typeface="Calibri" panose="020F0502020204030204" pitchFamily="34" charset="0"/>
                        <a:ea typeface="Calibri" panose="020F0502020204030204" pitchFamily="34" charset="0"/>
                        <a:cs typeface="Arial" panose="020B0604020202020204" pitchFamily="34" charset="0"/>
                      </a:endParaRPr>
                    </a:p>
                  </a:txBody>
                  <a:tcPr marL="52461" marR="52461" marT="0" marB="0" anchor="ctr">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noFill/>
                  </a:tcPr>
                </a:tc>
                <a:tc>
                  <a:txBody>
                    <a:bodyPr/>
                    <a:lstStyle/>
                    <a:p>
                      <a:pPr algn="ctr" rtl="1">
                        <a:lnSpc>
                          <a:spcPct val="115000"/>
                        </a:lnSpc>
                        <a:spcAft>
                          <a:spcPts val="800"/>
                        </a:spcAft>
                        <a:buNone/>
                      </a:pPr>
                      <a:r>
                        <a:rPr lang="ar-SA" sz="1600" kern="100">
                          <a:solidFill>
                            <a:srgbClr val="002060"/>
                          </a:solidFill>
                          <a:effectLst/>
                          <a:latin typeface="Calibri" panose="020F0502020204030204" pitchFamily="34" charset="0"/>
                          <a:ea typeface="Calibri" panose="020F0502020204030204" pitchFamily="34" charset="0"/>
                          <a:cs typeface="B Nazanin" panose="00000400000000000000" pitchFamily="2" charset="-78"/>
                        </a:rPr>
                        <a:t>بسیار بالا</a:t>
                      </a:r>
                      <a:endParaRPr lang="en-US" sz="1100" kern="100">
                        <a:effectLst/>
                        <a:latin typeface="Calibri" panose="020F0502020204030204" pitchFamily="34" charset="0"/>
                        <a:ea typeface="Calibri" panose="020F0502020204030204" pitchFamily="34" charset="0"/>
                        <a:cs typeface="Arial" panose="020B0604020202020204" pitchFamily="34" charset="0"/>
                      </a:endParaRPr>
                    </a:p>
                  </a:txBody>
                  <a:tcPr marL="52461" marR="52461" marT="0" marB="0" anchor="ctr">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noFill/>
                  </a:tcPr>
                </a:tc>
                <a:tc>
                  <a:txBody>
                    <a:bodyPr/>
                    <a:lstStyle/>
                    <a:p>
                      <a:pPr algn="ctr" rtl="1">
                        <a:lnSpc>
                          <a:spcPct val="115000"/>
                        </a:lnSpc>
                        <a:spcAft>
                          <a:spcPts val="800"/>
                        </a:spcAft>
                        <a:buNone/>
                      </a:pPr>
                      <a:r>
                        <a:rPr lang="ar-SA" sz="1600" kern="100">
                          <a:solidFill>
                            <a:srgbClr val="002060"/>
                          </a:solidFill>
                          <a:effectLst/>
                          <a:latin typeface="Calibri" panose="020F0502020204030204" pitchFamily="34" charset="0"/>
                          <a:ea typeface="Calibri" panose="020F0502020204030204" pitchFamily="34" charset="0"/>
                          <a:cs typeface="B Nazanin" panose="00000400000000000000" pitchFamily="2" charset="-78"/>
                        </a:rPr>
                        <a:t>بسیار پایین (وابسته به ترتیب)</a:t>
                      </a:r>
                      <a:endParaRPr lang="en-US" sz="1100" kern="100">
                        <a:effectLst/>
                        <a:latin typeface="Calibri" panose="020F0502020204030204" pitchFamily="34" charset="0"/>
                        <a:ea typeface="Calibri" panose="020F0502020204030204" pitchFamily="34" charset="0"/>
                        <a:cs typeface="Arial" panose="020B0604020202020204" pitchFamily="34" charset="0"/>
                      </a:endParaRPr>
                    </a:p>
                  </a:txBody>
                  <a:tcPr marL="52461" marR="52461" marT="0" marB="0" anchor="ctr">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noFill/>
                  </a:tcPr>
                </a:tc>
                <a:tc>
                  <a:txBody>
                    <a:bodyPr/>
                    <a:lstStyle/>
                    <a:p>
                      <a:pPr algn="ctr" rtl="1">
                        <a:lnSpc>
                          <a:spcPct val="115000"/>
                        </a:lnSpc>
                        <a:spcAft>
                          <a:spcPts val="800"/>
                        </a:spcAft>
                        <a:buNone/>
                      </a:pPr>
                      <a:r>
                        <a:rPr lang="ar-SA" sz="1600" kern="100">
                          <a:solidFill>
                            <a:srgbClr val="002060"/>
                          </a:solidFill>
                          <a:effectLst/>
                          <a:latin typeface="Calibri" panose="020F0502020204030204" pitchFamily="34" charset="0"/>
                          <a:ea typeface="Calibri" panose="020F0502020204030204" pitchFamily="34" charset="0"/>
                          <a:cs typeface="B Nazanin" panose="00000400000000000000" pitchFamily="2" charset="-78"/>
                        </a:rPr>
                        <a:t>بالا (در پردازش بلوکی و فیلترهای موازی)</a:t>
                      </a:r>
                      <a:endParaRPr lang="en-US" sz="1100" kern="100">
                        <a:effectLst/>
                        <a:latin typeface="Calibri" panose="020F0502020204030204" pitchFamily="34" charset="0"/>
                        <a:ea typeface="Calibri" panose="020F0502020204030204" pitchFamily="34" charset="0"/>
                        <a:cs typeface="Arial" panose="020B0604020202020204" pitchFamily="34" charset="0"/>
                      </a:endParaRPr>
                    </a:p>
                  </a:txBody>
                  <a:tcPr marL="52461" marR="52461" marT="0" marB="0" anchor="ctr">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noFill/>
                  </a:tcPr>
                </a:tc>
                <a:extLst>
                  <a:ext uri="{0D108BD9-81ED-4DB2-BD59-A6C34878D82A}">
                    <a16:rowId xmlns:a16="http://schemas.microsoft.com/office/drawing/2014/main" val="460062852"/>
                  </a:ext>
                </a:extLst>
              </a:tr>
              <a:tr h="694306">
                <a:tc>
                  <a:txBody>
                    <a:bodyPr/>
                    <a:lstStyle/>
                    <a:p>
                      <a:pPr algn="ctr" rtl="1">
                        <a:lnSpc>
                          <a:spcPct val="115000"/>
                        </a:lnSpc>
                        <a:spcAft>
                          <a:spcPts val="800"/>
                        </a:spcAft>
                        <a:buNone/>
                      </a:pPr>
                      <a:r>
                        <a:rPr lang="ar-SA" sz="1600" b="1" kern="100">
                          <a:solidFill>
                            <a:srgbClr val="00B050"/>
                          </a:solidFill>
                          <a:effectLst/>
                          <a:latin typeface="Calibri" panose="020F0502020204030204" pitchFamily="34" charset="0"/>
                          <a:ea typeface="Calibri" panose="020F0502020204030204" pitchFamily="34" charset="0"/>
                          <a:cs typeface="B Nazanin" panose="00000400000000000000" pitchFamily="2" charset="-78"/>
                        </a:rPr>
                        <a:t>مقیاس‌پذیری</a:t>
                      </a:r>
                      <a:endParaRPr lang="en-US" sz="1100" kern="100">
                        <a:effectLst/>
                        <a:latin typeface="Calibri" panose="020F0502020204030204" pitchFamily="34" charset="0"/>
                        <a:ea typeface="Calibri" panose="020F0502020204030204" pitchFamily="34" charset="0"/>
                        <a:cs typeface="Arial" panose="020B0604020202020204" pitchFamily="34" charset="0"/>
                      </a:endParaRPr>
                    </a:p>
                  </a:txBody>
                  <a:tcPr marL="52461" marR="52461" marT="0" marB="0" anchor="ctr">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noFill/>
                  </a:tcPr>
                </a:tc>
                <a:tc>
                  <a:txBody>
                    <a:bodyPr/>
                    <a:lstStyle/>
                    <a:p>
                      <a:pPr algn="ctr" rtl="1">
                        <a:lnSpc>
                          <a:spcPct val="115000"/>
                        </a:lnSpc>
                        <a:spcAft>
                          <a:spcPts val="800"/>
                        </a:spcAft>
                        <a:buNone/>
                      </a:pPr>
                      <a:r>
                        <a:rPr lang="ar-SA" sz="1600" kern="100">
                          <a:solidFill>
                            <a:srgbClr val="002060"/>
                          </a:solidFill>
                          <a:effectLst/>
                          <a:latin typeface="Calibri" panose="020F0502020204030204" pitchFamily="34" charset="0"/>
                          <a:ea typeface="Calibri" panose="020F0502020204030204" pitchFamily="34" charset="0"/>
                          <a:cs typeface="B Nazanin" panose="00000400000000000000" pitchFamily="2" charset="-78"/>
                        </a:rPr>
                        <a:t>عالی (افزایش عمق/عرض ساده است)</a:t>
                      </a:r>
                      <a:endParaRPr lang="en-US" sz="1100" kern="100">
                        <a:effectLst/>
                        <a:latin typeface="Calibri" panose="020F0502020204030204" pitchFamily="34" charset="0"/>
                        <a:ea typeface="Calibri" panose="020F0502020204030204" pitchFamily="34" charset="0"/>
                        <a:cs typeface="Arial" panose="020B0604020202020204" pitchFamily="34" charset="0"/>
                      </a:endParaRPr>
                    </a:p>
                  </a:txBody>
                  <a:tcPr marL="52461" marR="52461" marT="0" marB="0" anchor="ctr">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noFill/>
                  </a:tcPr>
                </a:tc>
                <a:tc>
                  <a:txBody>
                    <a:bodyPr/>
                    <a:lstStyle/>
                    <a:p>
                      <a:pPr algn="ctr" rtl="1">
                        <a:lnSpc>
                          <a:spcPct val="115000"/>
                        </a:lnSpc>
                        <a:spcAft>
                          <a:spcPts val="800"/>
                        </a:spcAft>
                        <a:buNone/>
                      </a:pPr>
                      <a:r>
                        <a:rPr lang="ar-SA" sz="1600" kern="100">
                          <a:solidFill>
                            <a:srgbClr val="002060"/>
                          </a:solidFill>
                          <a:effectLst/>
                          <a:latin typeface="Calibri" panose="020F0502020204030204" pitchFamily="34" charset="0"/>
                          <a:ea typeface="Calibri" panose="020F0502020204030204" pitchFamily="34" charset="0"/>
                          <a:cs typeface="B Nazanin" panose="00000400000000000000" pitchFamily="2" charset="-78"/>
                        </a:rPr>
                        <a:t>محدود (افزایش عمق منجر به مشکلات یادگیری می‌شود)</a:t>
                      </a:r>
                      <a:endParaRPr lang="en-US" sz="1100" kern="100">
                        <a:effectLst/>
                        <a:latin typeface="Calibri" panose="020F0502020204030204" pitchFamily="34" charset="0"/>
                        <a:ea typeface="Calibri" panose="020F0502020204030204" pitchFamily="34" charset="0"/>
                        <a:cs typeface="Arial" panose="020B0604020202020204" pitchFamily="34" charset="0"/>
                      </a:endParaRPr>
                    </a:p>
                  </a:txBody>
                  <a:tcPr marL="52461" marR="52461" marT="0" marB="0" anchor="ctr">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noFill/>
                  </a:tcPr>
                </a:tc>
                <a:tc>
                  <a:txBody>
                    <a:bodyPr/>
                    <a:lstStyle/>
                    <a:p>
                      <a:pPr algn="ctr" rtl="1">
                        <a:lnSpc>
                          <a:spcPct val="115000"/>
                        </a:lnSpc>
                        <a:spcAft>
                          <a:spcPts val="800"/>
                        </a:spcAft>
                        <a:buNone/>
                      </a:pPr>
                      <a:r>
                        <a:rPr lang="ar-SA" sz="1600" kern="100">
                          <a:solidFill>
                            <a:srgbClr val="002060"/>
                          </a:solidFill>
                          <a:effectLst/>
                          <a:latin typeface="Calibri" panose="020F0502020204030204" pitchFamily="34" charset="0"/>
                          <a:ea typeface="Calibri" panose="020F0502020204030204" pitchFamily="34" charset="0"/>
                          <a:cs typeface="B Nazanin" panose="00000400000000000000" pitchFamily="2" charset="-78"/>
                        </a:rPr>
                        <a:t>قابل قبول، اما در لایه‌های عمیق پیچیده‌تر می‌شود</a:t>
                      </a:r>
                      <a:endParaRPr lang="en-US" sz="1100" kern="100">
                        <a:effectLst/>
                        <a:latin typeface="Calibri" panose="020F0502020204030204" pitchFamily="34" charset="0"/>
                        <a:ea typeface="Calibri" panose="020F0502020204030204" pitchFamily="34" charset="0"/>
                        <a:cs typeface="Arial" panose="020B0604020202020204" pitchFamily="34" charset="0"/>
                      </a:endParaRPr>
                    </a:p>
                  </a:txBody>
                  <a:tcPr marL="52461" marR="52461" marT="0" marB="0" anchor="ctr">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noFill/>
                  </a:tcPr>
                </a:tc>
                <a:extLst>
                  <a:ext uri="{0D108BD9-81ED-4DB2-BD59-A6C34878D82A}">
                    <a16:rowId xmlns:a16="http://schemas.microsoft.com/office/drawing/2014/main" val="3818332996"/>
                  </a:ext>
                </a:extLst>
              </a:tr>
              <a:tr h="546560">
                <a:tc>
                  <a:txBody>
                    <a:bodyPr/>
                    <a:lstStyle/>
                    <a:p>
                      <a:pPr algn="ctr" rtl="1">
                        <a:lnSpc>
                          <a:spcPct val="115000"/>
                        </a:lnSpc>
                        <a:spcAft>
                          <a:spcPts val="800"/>
                        </a:spcAft>
                        <a:buNone/>
                      </a:pPr>
                      <a:r>
                        <a:rPr lang="ar-SA" sz="1600" b="1" kern="100">
                          <a:solidFill>
                            <a:srgbClr val="00B050"/>
                          </a:solidFill>
                          <a:effectLst/>
                          <a:latin typeface="Calibri" panose="020F0502020204030204" pitchFamily="34" charset="0"/>
                          <a:ea typeface="Calibri" panose="020F0502020204030204" pitchFamily="34" charset="0"/>
                          <a:cs typeface="B Nazanin" panose="00000400000000000000" pitchFamily="2" charset="-78"/>
                        </a:rPr>
                        <a:t>استفاده در بینایی ماشین</a:t>
                      </a:r>
                      <a:endParaRPr lang="en-US" sz="1100" kern="100">
                        <a:effectLst/>
                        <a:latin typeface="Calibri" panose="020F0502020204030204" pitchFamily="34" charset="0"/>
                        <a:ea typeface="Calibri" panose="020F0502020204030204" pitchFamily="34" charset="0"/>
                        <a:cs typeface="Arial" panose="020B0604020202020204" pitchFamily="34" charset="0"/>
                      </a:endParaRPr>
                    </a:p>
                  </a:txBody>
                  <a:tcPr marL="52461" marR="52461" marT="0" marB="0" anchor="ctr">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noFill/>
                  </a:tcPr>
                </a:tc>
                <a:tc>
                  <a:txBody>
                    <a:bodyPr/>
                    <a:lstStyle/>
                    <a:p>
                      <a:pPr algn="ctr" rtl="1">
                        <a:lnSpc>
                          <a:spcPct val="115000"/>
                        </a:lnSpc>
                        <a:spcAft>
                          <a:spcPts val="800"/>
                        </a:spcAft>
                        <a:buNone/>
                      </a:pPr>
                      <a:r>
                        <a:rPr lang="ar-SA" sz="1600" kern="100">
                          <a:solidFill>
                            <a:srgbClr val="002060"/>
                          </a:solidFill>
                          <a:effectLst/>
                          <a:latin typeface="Calibri" panose="020F0502020204030204" pitchFamily="34" charset="0"/>
                          <a:ea typeface="Calibri" panose="020F0502020204030204" pitchFamily="34" charset="0"/>
                          <a:cs typeface="B Nazanin" panose="00000400000000000000" pitchFamily="2" charset="-78"/>
                        </a:rPr>
                        <a:t>مدل‌های</a:t>
                      </a:r>
                      <a:r>
                        <a:rPr lang="en-US" sz="1600" kern="100">
                          <a:solidFill>
                            <a:srgbClr val="002060"/>
                          </a:solidFill>
                          <a:effectLst/>
                          <a:latin typeface="Calibri" panose="020F0502020204030204" pitchFamily="34" charset="0"/>
                          <a:ea typeface="Calibri" panose="020F0502020204030204" pitchFamily="34" charset="0"/>
                          <a:cs typeface="B Nazanin" panose="00000400000000000000" pitchFamily="2" charset="-78"/>
                        </a:rPr>
                        <a:t> ViT </a:t>
                      </a:r>
                      <a:r>
                        <a:rPr lang="ar-SA" sz="1600" kern="100">
                          <a:solidFill>
                            <a:srgbClr val="002060"/>
                          </a:solidFill>
                          <a:effectLst/>
                          <a:latin typeface="Calibri" panose="020F0502020204030204" pitchFamily="34" charset="0"/>
                          <a:ea typeface="Calibri" panose="020F0502020204030204" pitchFamily="34" charset="0"/>
                          <a:cs typeface="B Nazanin" panose="00000400000000000000" pitchFamily="2" charset="-78"/>
                        </a:rPr>
                        <a:t>با نیاز به داده زیاد</a:t>
                      </a:r>
                      <a:endParaRPr lang="en-US" sz="1100" kern="100">
                        <a:effectLst/>
                        <a:latin typeface="Calibri" panose="020F0502020204030204" pitchFamily="34" charset="0"/>
                        <a:ea typeface="Calibri" panose="020F0502020204030204" pitchFamily="34" charset="0"/>
                        <a:cs typeface="Arial" panose="020B0604020202020204" pitchFamily="34" charset="0"/>
                      </a:endParaRPr>
                    </a:p>
                  </a:txBody>
                  <a:tcPr marL="52461" marR="52461" marT="0" marB="0" anchor="ctr">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noFill/>
                  </a:tcPr>
                </a:tc>
                <a:tc>
                  <a:txBody>
                    <a:bodyPr/>
                    <a:lstStyle/>
                    <a:p>
                      <a:pPr algn="ctr" rtl="1">
                        <a:lnSpc>
                          <a:spcPct val="115000"/>
                        </a:lnSpc>
                        <a:spcAft>
                          <a:spcPts val="800"/>
                        </a:spcAft>
                        <a:buNone/>
                      </a:pPr>
                      <a:r>
                        <a:rPr lang="ar-SA" sz="1600" kern="100">
                          <a:solidFill>
                            <a:srgbClr val="002060"/>
                          </a:solidFill>
                          <a:effectLst/>
                          <a:latin typeface="Calibri" panose="020F0502020204030204" pitchFamily="34" charset="0"/>
                          <a:ea typeface="Calibri" panose="020F0502020204030204" pitchFamily="34" charset="0"/>
                          <a:cs typeface="B Nazanin" panose="00000400000000000000" pitchFamily="2" charset="-78"/>
                        </a:rPr>
                        <a:t>کاربرد محدود (اغلب در توالی‌های زمانی)</a:t>
                      </a:r>
                      <a:endParaRPr lang="en-US" sz="1100" kern="100">
                        <a:effectLst/>
                        <a:latin typeface="Calibri" panose="020F0502020204030204" pitchFamily="34" charset="0"/>
                        <a:ea typeface="Calibri" panose="020F0502020204030204" pitchFamily="34" charset="0"/>
                        <a:cs typeface="Arial" panose="020B0604020202020204" pitchFamily="34" charset="0"/>
                      </a:endParaRPr>
                    </a:p>
                  </a:txBody>
                  <a:tcPr marL="52461" marR="52461" marT="0" marB="0" anchor="ctr">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noFill/>
                  </a:tcPr>
                </a:tc>
                <a:tc>
                  <a:txBody>
                    <a:bodyPr/>
                    <a:lstStyle/>
                    <a:p>
                      <a:pPr algn="ctr" rtl="1">
                        <a:lnSpc>
                          <a:spcPct val="115000"/>
                        </a:lnSpc>
                        <a:spcAft>
                          <a:spcPts val="800"/>
                        </a:spcAft>
                        <a:buNone/>
                      </a:pPr>
                      <a:r>
                        <a:rPr lang="ar-SA" sz="1600" kern="100">
                          <a:solidFill>
                            <a:srgbClr val="002060"/>
                          </a:solidFill>
                          <a:effectLst/>
                          <a:latin typeface="Calibri" panose="020F0502020204030204" pitchFamily="34" charset="0"/>
                          <a:ea typeface="Calibri" panose="020F0502020204030204" pitchFamily="34" charset="0"/>
                          <a:cs typeface="B Nazanin" panose="00000400000000000000" pitchFamily="2" charset="-78"/>
                        </a:rPr>
                        <a:t>بسیار مؤثر و رایج در تصویرپردازی</a:t>
                      </a:r>
                      <a:endParaRPr lang="en-US" sz="1100" kern="100">
                        <a:effectLst/>
                        <a:latin typeface="Calibri" panose="020F0502020204030204" pitchFamily="34" charset="0"/>
                        <a:ea typeface="Calibri" panose="020F0502020204030204" pitchFamily="34" charset="0"/>
                        <a:cs typeface="Arial" panose="020B0604020202020204" pitchFamily="34" charset="0"/>
                      </a:endParaRPr>
                    </a:p>
                  </a:txBody>
                  <a:tcPr marL="52461" marR="52461" marT="0" marB="0" anchor="ctr">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noFill/>
                  </a:tcPr>
                </a:tc>
                <a:extLst>
                  <a:ext uri="{0D108BD9-81ED-4DB2-BD59-A6C34878D82A}">
                    <a16:rowId xmlns:a16="http://schemas.microsoft.com/office/drawing/2014/main" val="755270516"/>
                  </a:ext>
                </a:extLst>
              </a:tr>
              <a:tr h="686504">
                <a:tc>
                  <a:txBody>
                    <a:bodyPr/>
                    <a:lstStyle/>
                    <a:p>
                      <a:pPr algn="ctr" rtl="1">
                        <a:lnSpc>
                          <a:spcPct val="115000"/>
                        </a:lnSpc>
                        <a:spcAft>
                          <a:spcPts val="800"/>
                        </a:spcAft>
                        <a:buNone/>
                      </a:pPr>
                      <a:r>
                        <a:rPr lang="ar-SA" sz="1600" b="1" kern="100">
                          <a:solidFill>
                            <a:srgbClr val="00B050"/>
                          </a:solidFill>
                          <a:effectLst/>
                          <a:latin typeface="Calibri" panose="020F0502020204030204" pitchFamily="34" charset="0"/>
                          <a:ea typeface="Calibri" panose="020F0502020204030204" pitchFamily="34" charset="0"/>
                          <a:cs typeface="B Nazanin" panose="00000400000000000000" pitchFamily="2" charset="-78"/>
                        </a:rPr>
                        <a:t>نیاز به داده آموزشی</a:t>
                      </a:r>
                      <a:endParaRPr lang="en-US" sz="1100" kern="100">
                        <a:effectLst/>
                        <a:latin typeface="Calibri" panose="020F0502020204030204" pitchFamily="34" charset="0"/>
                        <a:ea typeface="Calibri" panose="020F0502020204030204" pitchFamily="34" charset="0"/>
                        <a:cs typeface="Arial" panose="020B0604020202020204" pitchFamily="34" charset="0"/>
                      </a:endParaRPr>
                    </a:p>
                  </a:txBody>
                  <a:tcPr marL="52461" marR="52461" marT="0" marB="0" anchor="ctr">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noFill/>
                  </a:tcPr>
                </a:tc>
                <a:tc>
                  <a:txBody>
                    <a:bodyPr/>
                    <a:lstStyle/>
                    <a:p>
                      <a:pPr algn="ctr" rtl="1">
                        <a:lnSpc>
                          <a:spcPct val="115000"/>
                        </a:lnSpc>
                        <a:spcAft>
                          <a:spcPts val="800"/>
                        </a:spcAft>
                        <a:buNone/>
                      </a:pPr>
                      <a:r>
                        <a:rPr lang="ar-SA" sz="1600" kern="100">
                          <a:solidFill>
                            <a:srgbClr val="002060"/>
                          </a:solidFill>
                          <a:effectLst/>
                          <a:latin typeface="Calibri" panose="020F0502020204030204" pitchFamily="34" charset="0"/>
                          <a:ea typeface="Calibri" panose="020F0502020204030204" pitchFamily="34" charset="0"/>
                          <a:cs typeface="B Nazanin" panose="00000400000000000000" pitchFamily="2" charset="-78"/>
                        </a:rPr>
                        <a:t>بسیار زیاد (مخصوصاً مدل‌های بزرگ)</a:t>
                      </a:r>
                      <a:endParaRPr lang="en-US" sz="1100" kern="100">
                        <a:effectLst/>
                        <a:latin typeface="Calibri" panose="020F0502020204030204" pitchFamily="34" charset="0"/>
                        <a:ea typeface="Calibri" panose="020F0502020204030204" pitchFamily="34" charset="0"/>
                        <a:cs typeface="Arial" panose="020B0604020202020204" pitchFamily="34" charset="0"/>
                      </a:endParaRPr>
                    </a:p>
                  </a:txBody>
                  <a:tcPr marL="52461" marR="52461" marT="0" marB="0" anchor="ctr">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noFill/>
                  </a:tcPr>
                </a:tc>
                <a:tc>
                  <a:txBody>
                    <a:bodyPr/>
                    <a:lstStyle/>
                    <a:p>
                      <a:pPr algn="ctr" rtl="1">
                        <a:lnSpc>
                          <a:spcPct val="115000"/>
                        </a:lnSpc>
                        <a:spcAft>
                          <a:spcPts val="800"/>
                        </a:spcAft>
                        <a:buNone/>
                      </a:pPr>
                      <a:r>
                        <a:rPr lang="ar-SA" sz="1600" kern="100">
                          <a:solidFill>
                            <a:srgbClr val="002060"/>
                          </a:solidFill>
                          <a:effectLst/>
                          <a:latin typeface="Calibri" panose="020F0502020204030204" pitchFamily="34" charset="0"/>
                          <a:ea typeface="Calibri" panose="020F0502020204030204" pitchFamily="34" charset="0"/>
                          <a:cs typeface="B Nazanin" panose="00000400000000000000" pitchFamily="2" charset="-78"/>
                        </a:rPr>
                        <a:t>متوسط تا زیاد (بسته به عمق)</a:t>
                      </a:r>
                      <a:endParaRPr lang="en-US" sz="1100" kern="100">
                        <a:effectLst/>
                        <a:latin typeface="Calibri" panose="020F0502020204030204" pitchFamily="34" charset="0"/>
                        <a:ea typeface="Calibri" panose="020F0502020204030204" pitchFamily="34" charset="0"/>
                        <a:cs typeface="Arial" panose="020B0604020202020204" pitchFamily="34" charset="0"/>
                      </a:endParaRPr>
                    </a:p>
                  </a:txBody>
                  <a:tcPr marL="52461" marR="52461" marT="0" marB="0" anchor="ctr">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noFill/>
                  </a:tcPr>
                </a:tc>
                <a:tc>
                  <a:txBody>
                    <a:bodyPr/>
                    <a:lstStyle/>
                    <a:p>
                      <a:pPr algn="ctr" rtl="1">
                        <a:lnSpc>
                          <a:spcPct val="115000"/>
                        </a:lnSpc>
                        <a:spcAft>
                          <a:spcPts val="800"/>
                        </a:spcAft>
                        <a:buNone/>
                      </a:pPr>
                      <a:r>
                        <a:rPr lang="ar-SA" sz="1600" kern="100">
                          <a:solidFill>
                            <a:srgbClr val="002060"/>
                          </a:solidFill>
                          <a:effectLst/>
                          <a:latin typeface="Calibri" panose="020F0502020204030204" pitchFamily="34" charset="0"/>
                          <a:ea typeface="Calibri" panose="020F0502020204030204" pitchFamily="34" charset="0"/>
                          <a:cs typeface="B Nazanin" panose="00000400000000000000" pitchFamily="2" charset="-78"/>
                        </a:rPr>
                        <a:t>کمتر از ترنسفورمرها، در بسیاری از وظایف کفایت می‌کند</a:t>
                      </a:r>
                      <a:endParaRPr lang="en-US" sz="1100" kern="100">
                        <a:effectLst/>
                        <a:latin typeface="Calibri" panose="020F0502020204030204" pitchFamily="34" charset="0"/>
                        <a:ea typeface="Calibri" panose="020F0502020204030204" pitchFamily="34" charset="0"/>
                        <a:cs typeface="Arial" panose="020B0604020202020204" pitchFamily="34" charset="0"/>
                      </a:endParaRPr>
                    </a:p>
                  </a:txBody>
                  <a:tcPr marL="52461" marR="52461" marT="0" marB="0" anchor="ctr">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noFill/>
                  </a:tcPr>
                </a:tc>
                <a:extLst>
                  <a:ext uri="{0D108BD9-81ED-4DB2-BD59-A6C34878D82A}">
                    <a16:rowId xmlns:a16="http://schemas.microsoft.com/office/drawing/2014/main" val="3912464841"/>
                  </a:ext>
                </a:extLst>
              </a:tr>
              <a:tr h="694306">
                <a:tc>
                  <a:txBody>
                    <a:bodyPr/>
                    <a:lstStyle/>
                    <a:p>
                      <a:pPr algn="ctr" rtl="1">
                        <a:lnSpc>
                          <a:spcPct val="115000"/>
                        </a:lnSpc>
                        <a:spcAft>
                          <a:spcPts val="800"/>
                        </a:spcAft>
                        <a:buNone/>
                      </a:pPr>
                      <a:r>
                        <a:rPr lang="ar-SA" sz="1600" b="1" kern="100" dirty="0">
                          <a:solidFill>
                            <a:srgbClr val="00B050"/>
                          </a:solidFill>
                          <a:effectLst/>
                          <a:latin typeface="Calibri" panose="020F0502020204030204" pitchFamily="34" charset="0"/>
                          <a:ea typeface="Calibri" panose="020F0502020204030204" pitchFamily="34" charset="0"/>
                          <a:cs typeface="B Nazanin" panose="00000400000000000000" pitchFamily="2" charset="-78"/>
                        </a:rPr>
                        <a:t>تفسیرپذیری</a:t>
                      </a:r>
                      <a:endParaRPr lang="en-US" sz="1100" kern="100" dirty="0">
                        <a:effectLst/>
                        <a:latin typeface="Calibri" panose="020F0502020204030204" pitchFamily="34" charset="0"/>
                        <a:ea typeface="Calibri" panose="020F0502020204030204" pitchFamily="34" charset="0"/>
                        <a:cs typeface="Arial" panose="020B0604020202020204" pitchFamily="34" charset="0"/>
                      </a:endParaRPr>
                    </a:p>
                  </a:txBody>
                  <a:tcPr marL="52461" marR="52461" marT="0" marB="0" anchor="ctr">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noFill/>
                  </a:tcPr>
                </a:tc>
                <a:tc>
                  <a:txBody>
                    <a:bodyPr/>
                    <a:lstStyle/>
                    <a:p>
                      <a:pPr algn="ctr" rtl="1">
                        <a:lnSpc>
                          <a:spcPct val="115000"/>
                        </a:lnSpc>
                        <a:spcAft>
                          <a:spcPts val="800"/>
                        </a:spcAft>
                        <a:buNone/>
                      </a:pPr>
                      <a:r>
                        <a:rPr lang="ar-SA" sz="1600" kern="100" dirty="0">
                          <a:solidFill>
                            <a:srgbClr val="002060"/>
                          </a:solidFill>
                          <a:effectLst/>
                          <a:latin typeface="Calibri" panose="020F0502020204030204" pitchFamily="34" charset="0"/>
                          <a:ea typeface="Calibri" panose="020F0502020204030204" pitchFamily="34" charset="0"/>
                          <a:cs typeface="B Nazanin" panose="00000400000000000000" pitchFamily="2" charset="-78"/>
                        </a:rPr>
                        <a:t>نسبتاً کم</a:t>
                      </a:r>
                      <a:endParaRPr lang="en-US" sz="1100" kern="100" dirty="0">
                        <a:effectLst/>
                        <a:latin typeface="Calibri" panose="020F0502020204030204" pitchFamily="34" charset="0"/>
                        <a:ea typeface="Calibri" panose="020F0502020204030204" pitchFamily="34" charset="0"/>
                        <a:cs typeface="Arial" panose="020B0604020202020204" pitchFamily="34" charset="0"/>
                      </a:endParaRPr>
                    </a:p>
                  </a:txBody>
                  <a:tcPr marL="52461" marR="52461" marT="0" marB="0" anchor="ctr">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noFill/>
                  </a:tcPr>
                </a:tc>
                <a:tc>
                  <a:txBody>
                    <a:bodyPr/>
                    <a:lstStyle/>
                    <a:p>
                      <a:pPr algn="ctr" rtl="1">
                        <a:lnSpc>
                          <a:spcPct val="115000"/>
                        </a:lnSpc>
                        <a:spcAft>
                          <a:spcPts val="800"/>
                        </a:spcAft>
                        <a:buNone/>
                      </a:pPr>
                      <a:r>
                        <a:rPr lang="ar-SA" sz="1600" kern="100" dirty="0">
                          <a:solidFill>
                            <a:srgbClr val="002060"/>
                          </a:solidFill>
                          <a:effectLst/>
                          <a:latin typeface="Calibri" panose="020F0502020204030204" pitchFamily="34" charset="0"/>
                          <a:ea typeface="Calibri" panose="020F0502020204030204" pitchFamily="34" charset="0"/>
                          <a:cs typeface="B Nazanin" panose="00000400000000000000" pitchFamily="2" charset="-78"/>
                        </a:rPr>
                        <a:t>نسبتاً بیشتر (به‌خصوص در مدل‌های ساده)</a:t>
                      </a:r>
                      <a:endParaRPr lang="en-US" sz="1100" kern="100" dirty="0">
                        <a:effectLst/>
                        <a:latin typeface="Calibri" panose="020F0502020204030204" pitchFamily="34" charset="0"/>
                        <a:ea typeface="Calibri" panose="020F0502020204030204" pitchFamily="34" charset="0"/>
                        <a:cs typeface="Arial" panose="020B0604020202020204" pitchFamily="34" charset="0"/>
                      </a:endParaRPr>
                    </a:p>
                  </a:txBody>
                  <a:tcPr marL="52461" marR="52461" marT="0" marB="0" anchor="ctr">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noFill/>
                  </a:tcPr>
                </a:tc>
                <a:tc>
                  <a:txBody>
                    <a:bodyPr/>
                    <a:lstStyle/>
                    <a:p>
                      <a:pPr algn="ctr" rtl="1">
                        <a:lnSpc>
                          <a:spcPct val="115000"/>
                        </a:lnSpc>
                        <a:spcAft>
                          <a:spcPts val="800"/>
                        </a:spcAft>
                        <a:buNone/>
                      </a:pPr>
                      <a:r>
                        <a:rPr lang="ar-SA" sz="1600" kern="100" dirty="0">
                          <a:solidFill>
                            <a:srgbClr val="002060"/>
                          </a:solidFill>
                          <a:effectLst/>
                          <a:latin typeface="Calibri" panose="020F0502020204030204" pitchFamily="34" charset="0"/>
                          <a:ea typeface="Calibri" panose="020F0502020204030204" pitchFamily="34" charset="0"/>
                          <a:cs typeface="B Nazanin" panose="00000400000000000000" pitchFamily="2" charset="-78"/>
                        </a:rPr>
                        <a:t>قابل قبول، بخصوص در لایه‌های اولیه</a:t>
                      </a:r>
                      <a:endParaRPr lang="en-US" sz="1100" kern="100" dirty="0">
                        <a:effectLst/>
                        <a:latin typeface="Calibri" panose="020F0502020204030204" pitchFamily="34" charset="0"/>
                        <a:ea typeface="Calibri" panose="020F0502020204030204" pitchFamily="34" charset="0"/>
                        <a:cs typeface="Arial" panose="020B0604020202020204" pitchFamily="34" charset="0"/>
                      </a:endParaRPr>
                    </a:p>
                  </a:txBody>
                  <a:tcPr marL="52461" marR="52461" marT="0" marB="0" anchor="ctr">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noFill/>
                  </a:tcPr>
                </a:tc>
                <a:extLst>
                  <a:ext uri="{0D108BD9-81ED-4DB2-BD59-A6C34878D82A}">
                    <a16:rowId xmlns:a16="http://schemas.microsoft.com/office/drawing/2014/main" val="3926939117"/>
                  </a:ext>
                </a:extLst>
              </a:tr>
            </a:tbl>
          </a:graphicData>
        </a:graphic>
      </p:graphicFrame>
    </p:spTree>
    <p:extLst>
      <p:ext uri="{BB962C8B-B14F-4D97-AF65-F5344CB8AC3E}">
        <p14:creationId xmlns:p14="http://schemas.microsoft.com/office/powerpoint/2010/main" val="33088222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32ECF0F-EF8D-01A1-26DE-9D5877FD866B}"/>
              </a:ext>
            </a:extLst>
          </p:cNvPr>
          <p:cNvSpPr txBox="1"/>
          <p:nvPr/>
        </p:nvSpPr>
        <p:spPr>
          <a:xfrm>
            <a:off x="338530" y="1130934"/>
            <a:ext cx="5386318" cy="5020862"/>
          </a:xfrm>
          <a:prstGeom prst="rect">
            <a:avLst/>
          </a:prstGeom>
          <a:noFill/>
        </p:spPr>
        <p:txBody>
          <a:bodyPr wrap="square">
            <a:spAutoFit/>
          </a:bodyPr>
          <a:lstStyle/>
          <a:p>
            <a:pPr algn="r" rtl="1">
              <a:lnSpc>
                <a:spcPct val="115000"/>
              </a:lnSpc>
              <a:spcBef>
                <a:spcPts val="1800"/>
              </a:spcBef>
              <a:spcAft>
                <a:spcPts val="400"/>
              </a:spcAft>
              <a:buNone/>
            </a:pPr>
            <a:r>
              <a:rPr lang="ar-SA" sz="3200" b="1" kern="100" dirty="0">
                <a:solidFill>
                  <a:srgbClr val="000000"/>
                </a:solidFill>
                <a:effectLst/>
                <a:latin typeface="Calibri Light" panose="020F0302020204030204" pitchFamily="34" charset="0"/>
                <a:ea typeface="Times New Roman" panose="02020603050405020304" pitchFamily="18" charset="0"/>
                <a:cs typeface="B Nazanin" panose="00000400000000000000" pitchFamily="2" charset="-78"/>
              </a:rPr>
              <a:t>۶</a:t>
            </a:r>
            <a:r>
              <a:rPr lang="ar-SA" sz="3200" b="1" kern="100" dirty="0">
                <a:solidFill>
                  <a:srgbClr val="000000"/>
                </a:solidFill>
                <a:effectLst/>
                <a:latin typeface="Calibri Light" panose="020F0302020204030204" pitchFamily="34" charset="0"/>
                <a:ea typeface="Times New Roman" panose="02020603050405020304" pitchFamily="18" charset="0"/>
                <a:cs typeface="Arial" panose="020B0604020202020204" pitchFamily="34" charset="0"/>
              </a:rPr>
              <a:t>.</a:t>
            </a:r>
            <a:r>
              <a:rPr lang="ar-SA" sz="3200" b="1" kern="100" dirty="0">
                <a:solidFill>
                  <a:srgbClr val="000000"/>
                </a:solidFill>
                <a:effectLst/>
                <a:latin typeface="Calibri Light" panose="020F0302020204030204" pitchFamily="34" charset="0"/>
                <a:ea typeface="Times New Roman" panose="02020603050405020304" pitchFamily="18" charset="0"/>
                <a:cs typeface="B Nazanin" panose="00000400000000000000" pitchFamily="2" charset="-78"/>
              </a:rPr>
              <a:t> پیاده‌سازی مدل ترنسفورمر</a:t>
            </a:r>
            <a:endParaRPr lang="en-US" sz="3200" b="1" kern="100"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algn="just" rtl="1">
              <a:lnSpc>
                <a:spcPct val="115000"/>
              </a:lnSpc>
              <a:spcAft>
                <a:spcPts val="800"/>
              </a:spcAft>
              <a:buNone/>
            </a:pPr>
            <a:r>
              <a:rPr lang="ar-SA" sz="2400" kern="100" dirty="0">
                <a:effectLst/>
                <a:latin typeface="Calibri" panose="020F0502020204030204" pitchFamily="34" charset="0"/>
                <a:ea typeface="Calibri" panose="020F0502020204030204" pitchFamily="34" charset="0"/>
                <a:cs typeface="B Nazanin" panose="00000400000000000000" pitchFamily="2" charset="-78"/>
              </a:rPr>
              <a:t>راهنمای گام‌به‌گام برای پیاده‌سازی مدل ترنسفورمر در پایتون، با استفاده از کتابخانه یادگیری عمیق </a:t>
            </a:r>
            <a:r>
              <a:rPr lang="en-US" sz="2400" kern="100" dirty="0">
                <a:effectLst/>
                <a:latin typeface="Calibri" panose="020F0502020204030204" pitchFamily="34" charset="0"/>
                <a:ea typeface="Calibri" panose="020F0502020204030204" pitchFamily="34" charset="0"/>
                <a:cs typeface="B Nazanin" panose="00000400000000000000" pitchFamily="2" charset="-78"/>
              </a:rPr>
              <a:t>TensorFlow</a:t>
            </a:r>
            <a:r>
              <a:rPr lang="ar-SA" sz="2400" kern="100" dirty="0">
                <a:effectLst/>
                <a:latin typeface="Calibri" panose="020F0502020204030204" pitchFamily="34" charset="0"/>
                <a:ea typeface="Calibri" panose="020F0502020204030204" pitchFamily="34" charset="0"/>
                <a:cs typeface="B Nazanin" panose="00000400000000000000" pitchFamily="2" charset="-78"/>
              </a:rPr>
              <a:t>.</a:t>
            </a:r>
            <a:endParaRPr lang="en-US" sz="2000" kern="100" dirty="0">
              <a:effectLst/>
              <a:latin typeface="Calibri" panose="020F0502020204030204" pitchFamily="34" charset="0"/>
              <a:ea typeface="Calibri" panose="020F0502020204030204" pitchFamily="34" charset="0"/>
              <a:cs typeface="Arial" panose="020B0604020202020204" pitchFamily="34" charset="0"/>
            </a:endParaRPr>
          </a:p>
          <a:p>
            <a:pPr algn="just" rtl="1">
              <a:lnSpc>
                <a:spcPct val="115000"/>
              </a:lnSpc>
              <a:spcAft>
                <a:spcPts val="800"/>
              </a:spcAft>
              <a:buNone/>
            </a:pPr>
            <a:r>
              <a:rPr lang="prs-AF" sz="2000" kern="100" dirty="0">
                <a:effectLst/>
                <a:latin typeface="Calibri" panose="020F0502020204030204" pitchFamily="34" charset="0"/>
                <a:ea typeface="Calibri" panose="020F0502020204030204" pitchFamily="34" charset="0"/>
                <a:cs typeface="B Nazanin" panose="00000400000000000000" pitchFamily="2" charset="-78"/>
              </a:rPr>
              <a:t>* کتابخانه </a:t>
            </a:r>
            <a:r>
              <a:rPr lang="en-US" sz="2000" kern="100" dirty="0">
                <a:effectLst/>
                <a:latin typeface="Calibri" panose="020F0502020204030204" pitchFamily="34" charset="0"/>
                <a:ea typeface="Calibri" panose="020F0502020204030204" pitchFamily="34" charset="0"/>
                <a:cs typeface="B Nazanin" panose="00000400000000000000" pitchFamily="2" charset="-78"/>
              </a:rPr>
              <a:t>TensorFlow</a:t>
            </a:r>
            <a:r>
              <a:rPr lang="en-US" sz="2000" kern="100" dirty="0">
                <a:effectLst/>
                <a:latin typeface="B Nazanin" panose="00000400000000000000" pitchFamily="2" charset="-78"/>
                <a:ea typeface="Calibri" panose="020F0502020204030204" pitchFamily="34" charset="0"/>
                <a:cs typeface="Arial" panose="020B0604020202020204" pitchFamily="34" charset="0"/>
              </a:rPr>
              <a:t> </a:t>
            </a:r>
            <a:r>
              <a:rPr lang="prs-AF" sz="2000" kern="100" dirty="0">
                <a:effectLst/>
                <a:latin typeface="B Nazanin" panose="00000400000000000000" pitchFamily="2" charset="-78"/>
                <a:ea typeface="Calibri" panose="020F0502020204030204" pitchFamily="34" charset="0"/>
                <a:cs typeface="Arial" panose="020B0604020202020204" pitchFamily="34" charset="0"/>
              </a:rPr>
              <a:t>یکی از محبوب‌ترین و قدرتمندترین ابزارهای یادگیری عمیق</a:t>
            </a:r>
            <a:r>
              <a:rPr lang="en-US" sz="2000" kern="100" dirty="0">
                <a:effectLst/>
                <a:latin typeface="B Nazanin" panose="00000400000000000000" pitchFamily="2" charset="-78"/>
                <a:ea typeface="Calibri" panose="020F0502020204030204" pitchFamily="34" charset="0"/>
                <a:cs typeface="Arial" panose="020B0604020202020204" pitchFamily="34" charset="0"/>
              </a:rPr>
              <a:t>)</a:t>
            </a:r>
            <a:r>
              <a:rPr lang="prs-AF" sz="2000" kern="100" dirty="0">
                <a:effectLst/>
                <a:latin typeface="B Nazanin" panose="00000400000000000000" pitchFamily="2" charset="-78"/>
                <a:ea typeface="Calibri" panose="020F0502020204030204" pitchFamily="34" charset="0"/>
                <a:cs typeface="Arial" panose="020B0604020202020204" pitchFamily="34" charset="0"/>
              </a:rPr>
              <a:t> </a:t>
            </a:r>
            <a:r>
              <a:rPr lang="en-US" sz="2000" kern="100" dirty="0">
                <a:effectLst/>
                <a:latin typeface="B Nazanin" panose="00000400000000000000" pitchFamily="2" charset="-78"/>
                <a:ea typeface="Calibri" panose="020F0502020204030204" pitchFamily="34" charset="0"/>
                <a:cs typeface="Arial" panose="020B0604020202020204" pitchFamily="34" charset="0"/>
              </a:rPr>
              <a:t>(</a:t>
            </a:r>
            <a:r>
              <a:rPr lang="en-US" sz="2000" kern="100" dirty="0">
                <a:effectLst/>
                <a:latin typeface="Calibri" panose="020F0502020204030204" pitchFamily="34" charset="0"/>
                <a:ea typeface="Calibri" panose="020F0502020204030204" pitchFamily="34" charset="0"/>
                <a:cs typeface="B Nazanin" panose="00000400000000000000" pitchFamily="2" charset="-78"/>
              </a:rPr>
              <a:t>Deep Learning</a:t>
            </a:r>
            <a:r>
              <a:rPr lang="prs-AF" sz="2000" kern="100" dirty="0">
                <a:effectLst/>
                <a:latin typeface="Calibri" panose="020F0502020204030204" pitchFamily="34" charset="0"/>
                <a:ea typeface="Calibri" panose="020F0502020204030204" pitchFamily="34" charset="0"/>
                <a:cs typeface="B Nazanin" panose="00000400000000000000" pitchFamily="2" charset="-78"/>
              </a:rPr>
              <a:t> است که توسط شرکت </a:t>
            </a:r>
            <a:r>
              <a:rPr lang="en-US" sz="2000" kern="100" dirty="0">
                <a:effectLst/>
                <a:latin typeface="Calibri" panose="020F0502020204030204" pitchFamily="34" charset="0"/>
                <a:ea typeface="Calibri" panose="020F0502020204030204" pitchFamily="34" charset="0"/>
                <a:cs typeface="B Nazanin" panose="00000400000000000000" pitchFamily="2" charset="-78"/>
              </a:rPr>
              <a:t>Google Brain</a:t>
            </a:r>
            <a:r>
              <a:rPr lang="prs-AF" sz="2000" kern="100" dirty="0">
                <a:effectLst/>
                <a:latin typeface="Calibri" panose="020F0502020204030204" pitchFamily="34" charset="0"/>
                <a:ea typeface="Calibri" panose="020F0502020204030204" pitchFamily="34" charset="0"/>
                <a:cs typeface="B Nazanin" panose="00000400000000000000" pitchFamily="2" charset="-78"/>
              </a:rPr>
              <a:t> توسعه داده شده است.</a:t>
            </a:r>
            <a:endParaRPr lang="en-US" sz="2000" kern="100" dirty="0">
              <a:effectLst/>
              <a:latin typeface="Calibri" panose="020F0502020204030204" pitchFamily="34" charset="0"/>
              <a:ea typeface="Calibri" panose="020F0502020204030204" pitchFamily="34" charset="0"/>
              <a:cs typeface="Arial" panose="020B0604020202020204" pitchFamily="34" charset="0"/>
            </a:endParaRPr>
          </a:p>
          <a:p>
            <a:pPr algn="just" rtl="1">
              <a:lnSpc>
                <a:spcPct val="115000"/>
              </a:lnSpc>
              <a:spcAft>
                <a:spcPts val="800"/>
              </a:spcAft>
            </a:pPr>
            <a:r>
              <a:rPr lang="en-US" sz="2000" kern="100" dirty="0">
                <a:effectLst/>
                <a:latin typeface="Calibri" panose="020F0502020204030204" pitchFamily="34" charset="0"/>
                <a:ea typeface="Calibri" panose="020F0502020204030204" pitchFamily="34" charset="0"/>
                <a:cs typeface="B Nazanin" panose="00000400000000000000" pitchFamily="2" charset="-78"/>
              </a:rPr>
              <a:t>TensorFlow</a:t>
            </a:r>
            <a:r>
              <a:rPr lang="en-US" sz="2000" kern="100" dirty="0">
                <a:effectLst/>
                <a:latin typeface="B Nazanin" panose="00000400000000000000" pitchFamily="2" charset="-78"/>
                <a:ea typeface="Calibri" panose="020F0502020204030204" pitchFamily="34" charset="0"/>
                <a:cs typeface="Arial" panose="020B0604020202020204" pitchFamily="34" charset="0"/>
              </a:rPr>
              <a:t> </a:t>
            </a:r>
            <a:r>
              <a:rPr lang="prs-AF" sz="2000" kern="100" dirty="0">
                <a:effectLst/>
                <a:latin typeface="B Nazanin" panose="00000400000000000000" pitchFamily="2" charset="-78"/>
                <a:ea typeface="Calibri" panose="020F0502020204030204" pitchFamily="34" charset="0"/>
                <a:cs typeface="Arial" panose="020B0604020202020204" pitchFamily="34" charset="0"/>
              </a:rPr>
              <a:t>یک کتابخانه متن‌باز (</a:t>
            </a:r>
            <a:r>
              <a:rPr lang="en-US" sz="2000" kern="100" dirty="0">
                <a:effectLst/>
                <a:latin typeface="Calibri" panose="020F0502020204030204" pitchFamily="34" charset="0"/>
                <a:ea typeface="Calibri" panose="020F0502020204030204" pitchFamily="34" charset="0"/>
                <a:cs typeface="B Nazanin" panose="00000400000000000000" pitchFamily="2" charset="-78"/>
              </a:rPr>
              <a:t>Open-source</a:t>
            </a:r>
            <a:r>
              <a:rPr lang="prs-AF" sz="2000" kern="100" dirty="0">
                <a:effectLst/>
                <a:latin typeface="Calibri" panose="020F0502020204030204" pitchFamily="34" charset="0"/>
                <a:ea typeface="Calibri" panose="020F0502020204030204" pitchFamily="34" charset="0"/>
                <a:cs typeface="B Nazanin" panose="00000400000000000000" pitchFamily="2" charset="-78"/>
              </a:rPr>
              <a:t>) برای محاسبات عددی و یادگیری ماشین است که در ابتدا در نوامبر سال </a:t>
            </a:r>
            <a:r>
              <a:rPr lang="fa-IR" sz="2000" kern="100" dirty="0">
                <a:effectLst/>
                <a:latin typeface="Calibri" panose="020F0502020204030204" pitchFamily="34" charset="0"/>
                <a:ea typeface="Calibri" panose="020F0502020204030204" pitchFamily="34" charset="0"/>
                <a:cs typeface="B Nazanin" panose="00000400000000000000" pitchFamily="2" charset="-78"/>
              </a:rPr>
              <a:t>۲۰۱۵</a:t>
            </a:r>
            <a:r>
              <a:rPr lang="prs-AF" sz="2000" kern="100" dirty="0">
                <a:effectLst/>
                <a:latin typeface="Calibri" panose="020F0502020204030204" pitchFamily="34" charset="0"/>
                <a:ea typeface="Calibri" panose="020F0502020204030204" pitchFamily="34" charset="0"/>
                <a:cs typeface="B Nazanin" panose="00000400000000000000" pitchFamily="2" charset="-78"/>
              </a:rPr>
              <a:t> توسط گوگل معرفی شد. این کتابخانه عمدتاً برای طراحی، آموزش و اجرای شبکه‌های عصبی مصنوعی به کار می‌رود، اما دامنه استفاده از آن فراتر از یادگیری عمیق است.)</a:t>
            </a:r>
            <a:endParaRPr lang="en-US" sz="2000" kern="1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C370DAC0-EF87-9939-D636-F55F007D36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67153" y="1978702"/>
            <a:ext cx="5386317" cy="358863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10044122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4FE67CD-866C-E1A7-BA77-3DC2D99D06CC}"/>
              </a:ext>
            </a:extLst>
          </p:cNvPr>
          <p:cNvSpPr>
            <a:spLocks noGrp="1"/>
          </p:cNvSpPr>
          <p:nvPr>
            <p:ph type="sldNum" sz="quarter" idx="4"/>
          </p:nvPr>
        </p:nvSpPr>
        <p:spPr/>
        <p:txBody>
          <a:bodyPr/>
          <a:lstStyle/>
          <a:p>
            <a:fld id="{B5CEABB6-07DC-46E8-9B57-56EC44A396E5}" type="slidenum">
              <a:rPr lang="en-US" smtClean="0"/>
              <a:pPr/>
              <a:t>15</a:t>
            </a:fld>
            <a:endParaRPr lang="en-US" dirty="0"/>
          </a:p>
        </p:txBody>
      </p:sp>
      <p:sp>
        <p:nvSpPr>
          <p:cNvPr id="6" name="TextBox 5">
            <a:extLst>
              <a:ext uri="{FF2B5EF4-FFF2-40B4-BE49-F238E27FC236}">
                <a16:creationId xmlns:a16="http://schemas.microsoft.com/office/drawing/2014/main" id="{32031DDE-A259-B649-8702-403FE7EFF94B}"/>
              </a:ext>
            </a:extLst>
          </p:cNvPr>
          <p:cNvSpPr txBox="1"/>
          <p:nvPr/>
        </p:nvSpPr>
        <p:spPr>
          <a:xfrm>
            <a:off x="449705" y="490534"/>
            <a:ext cx="8810467" cy="5387116"/>
          </a:xfrm>
          <a:prstGeom prst="rect">
            <a:avLst/>
          </a:prstGeom>
          <a:noFill/>
        </p:spPr>
        <p:txBody>
          <a:bodyPr wrap="square">
            <a:spAutoFit/>
          </a:bodyPr>
          <a:lstStyle/>
          <a:p>
            <a:pPr algn="just" rtl="1">
              <a:lnSpc>
                <a:spcPct val="115000"/>
              </a:lnSpc>
              <a:spcAft>
                <a:spcPts val="800"/>
              </a:spcAft>
              <a:buNone/>
            </a:pPr>
            <a:r>
              <a:rPr lang="ar-SA" sz="2400" b="1" kern="100" dirty="0">
                <a:effectLst/>
                <a:latin typeface="Calibri" panose="020F0502020204030204" pitchFamily="34" charset="0"/>
                <a:ea typeface="Calibri" panose="020F0502020204030204" pitchFamily="34" charset="0"/>
                <a:cs typeface="B Nazanin" panose="00000400000000000000" pitchFamily="2" charset="-78"/>
              </a:rPr>
              <a:t>پیش‌پردازش داده‌ها</a:t>
            </a:r>
            <a:endParaRPr lang="en-US" sz="2000" kern="100" dirty="0">
              <a:effectLst/>
              <a:latin typeface="Calibri" panose="020F0502020204030204" pitchFamily="34" charset="0"/>
              <a:ea typeface="Calibri" panose="020F0502020204030204" pitchFamily="34" charset="0"/>
              <a:cs typeface="Arial" panose="020B0604020202020204" pitchFamily="34" charset="0"/>
            </a:endParaRPr>
          </a:p>
          <a:p>
            <a:pPr algn="just" rtl="1">
              <a:lnSpc>
                <a:spcPct val="115000"/>
              </a:lnSpc>
              <a:spcAft>
                <a:spcPts val="800"/>
              </a:spcAft>
              <a:buNone/>
            </a:pPr>
            <a:r>
              <a:rPr lang="ar-SA" sz="2400" kern="100" dirty="0">
                <a:effectLst/>
                <a:latin typeface="Calibri" panose="020F0502020204030204" pitchFamily="34" charset="0"/>
                <a:ea typeface="Calibri" panose="020F0502020204030204" pitchFamily="34" charset="0"/>
                <a:cs typeface="B Nazanin" panose="00000400000000000000" pitchFamily="2" charset="-78"/>
              </a:rPr>
              <a:t>پیش‌پردازش داده‌ها به مجموعه‌ای از تکنیک‌ها گفته می‌شود که روی داده‌های خام اعمال می‌شوند تا آن‌ها را برای تحلیل یا آموزش مدل‌های یادگیری ماشین آماده کنند. این مرحله یکی از مهم‌ترین مراحل در فرآیند یادگیری ماشین است، چرا که کیفیت داده تأثیر مستقیم بر عملکرد مدل دارد.</a:t>
            </a:r>
            <a:endParaRPr lang="en-US" sz="2000" kern="100" dirty="0">
              <a:effectLst/>
              <a:latin typeface="Calibri" panose="020F0502020204030204" pitchFamily="34" charset="0"/>
              <a:ea typeface="Calibri" panose="020F0502020204030204" pitchFamily="34" charset="0"/>
              <a:cs typeface="Arial" panose="020B0604020202020204" pitchFamily="34" charset="0"/>
            </a:endParaRPr>
          </a:p>
          <a:p>
            <a:pPr algn="just" rtl="1">
              <a:lnSpc>
                <a:spcPct val="115000"/>
              </a:lnSpc>
              <a:spcAft>
                <a:spcPts val="800"/>
              </a:spcAft>
              <a:buNone/>
            </a:pPr>
            <a:r>
              <a:rPr lang="ar-SA" sz="2400" kern="100" dirty="0">
                <a:effectLst/>
                <a:latin typeface="Calibri" panose="020F0502020204030204" pitchFamily="34" charset="0"/>
                <a:ea typeface="Calibri" panose="020F0502020204030204" pitchFamily="34" charset="0"/>
                <a:cs typeface="B Nazanin" panose="00000400000000000000" pitchFamily="2" charset="-78"/>
              </a:rPr>
              <a:t> </a:t>
            </a:r>
            <a:r>
              <a:rPr lang="ar-SA" sz="2400" b="1" kern="100" dirty="0">
                <a:effectLst/>
                <a:latin typeface="Calibri" panose="020F0502020204030204" pitchFamily="34" charset="0"/>
                <a:ea typeface="Calibri" panose="020F0502020204030204" pitchFamily="34" charset="0"/>
                <a:cs typeface="B Nazanin" panose="00000400000000000000" pitchFamily="2" charset="-78"/>
              </a:rPr>
              <a:t>بارگذاری داده‌ها</a:t>
            </a:r>
            <a:endParaRPr lang="en-US" sz="2000" kern="100" dirty="0">
              <a:effectLst/>
              <a:latin typeface="Calibri" panose="020F0502020204030204" pitchFamily="34" charset="0"/>
              <a:ea typeface="Calibri" panose="020F0502020204030204" pitchFamily="34" charset="0"/>
              <a:cs typeface="Arial" panose="020B0604020202020204" pitchFamily="34" charset="0"/>
            </a:endParaRPr>
          </a:p>
          <a:p>
            <a:pPr algn="just" rtl="1">
              <a:lnSpc>
                <a:spcPct val="115000"/>
              </a:lnSpc>
              <a:spcAft>
                <a:spcPts val="800"/>
              </a:spcAft>
              <a:buNone/>
            </a:pPr>
            <a:r>
              <a:rPr lang="ar-SA" sz="2400" kern="100" dirty="0">
                <a:effectLst/>
                <a:latin typeface="Calibri" panose="020F0502020204030204" pitchFamily="34" charset="0"/>
                <a:ea typeface="Calibri" panose="020F0502020204030204" pitchFamily="34" charset="0"/>
                <a:cs typeface="B Nazanin" panose="00000400000000000000" pitchFamily="2" charset="-78"/>
              </a:rPr>
              <a:t>در پردازش زبان طبیعی</a:t>
            </a:r>
            <a:r>
              <a:rPr lang="en-US" sz="2400" kern="100" dirty="0">
                <a:effectLst/>
                <a:latin typeface="Calibri" panose="020F0502020204030204" pitchFamily="34" charset="0"/>
                <a:ea typeface="Calibri" panose="020F0502020204030204" pitchFamily="34" charset="0"/>
                <a:cs typeface="B Nazanin" panose="00000400000000000000" pitchFamily="2" charset="-78"/>
              </a:rPr>
              <a:t> (NLP)</a:t>
            </a:r>
            <a:r>
              <a:rPr lang="ar-SA" sz="2400" kern="100" dirty="0">
                <a:effectLst/>
                <a:latin typeface="Calibri" panose="020F0502020204030204" pitchFamily="34" charset="0"/>
                <a:ea typeface="Calibri" panose="020F0502020204030204" pitchFamily="34" charset="0"/>
                <a:cs typeface="B Nazanin" panose="00000400000000000000" pitchFamily="2" charset="-78"/>
              </a:rPr>
              <a:t>، بارگذاری داده‌ها اولین مرحله است که شامل وارد کردن داده‌های متنی به محیط برنامه‌نویسی می‌شود. این داده‌ها معمولاً از منابع مختلفی مانند فایل‌های متنی، پایگاه‌های داده یا  </a:t>
            </a:r>
            <a:r>
              <a:rPr lang="en-US" sz="2400" kern="100" dirty="0">
                <a:effectLst/>
                <a:latin typeface="Calibri" panose="020F0502020204030204" pitchFamily="34" charset="0"/>
                <a:ea typeface="Calibri" panose="020F0502020204030204" pitchFamily="34" charset="0"/>
                <a:cs typeface="B Nazanin" panose="00000400000000000000" pitchFamily="2" charset="-78"/>
              </a:rPr>
              <a:t>API</a:t>
            </a:r>
            <a:r>
              <a:rPr lang="en-US" sz="2400" kern="100" dirty="0">
                <a:effectLst/>
                <a:latin typeface="B Nazanin" panose="00000400000000000000" pitchFamily="2" charset="-78"/>
                <a:ea typeface="Calibri" panose="020F0502020204030204" pitchFamily="34" charset="0"/>
                <a:cs typeface="Arial" panose="020B0604020202020204" pitchFamily="34" charset="0"/>
              </a:rPr>
              <a:t> </a:t>
            </a:r>
            <a:r>
              <a:rPr lang="ar-SA" sz="2400" kern="100" dirty="0">
                <a:effectLst/>
                <a:latin typeface="B Nazanin" panose="00000400000000000000" pitchFamily="2" charset="-78"/>
                <a:ea typeface="Calibri" panose="020F0502020204030204" pitchFamily="34" charset="0"/>
                <a:cs typeface="Arial" panose="020B0604020202020204" pitchFamily="34" charset="0"/>
              </a:rPr>
              <a:t>ها به دست می‌آیند</a:t>
            </a:r>
            <a:r>
              <a:rPr lang="en-US" sz="2400" kern="100" dirty="0">
                <a:effectLst/>
                <a:latin typeface="Calibri" panose="020F0502020204030204" pitchFamily="34" charset="0"/>
                <a:ea typeface="Calibri" panose="020F0502020204030204" pitchFamily="34" charset="0"/>
                <a:cs typeface="B Nazanin" panose="00000400000000000000" pitchFamily="2" charset="-78"/>
              </a:rPr>
              <a:t>.</a:t>
            </a:r>
            <a:endParaRPr lang="en-US" sz="2000" kern="100" dirty="0">
              <a:effectLst/>
              <a:latin typeface="Calibri" panose="020F0502020204030204" pitchFamily="34" charset="0"/>
              <a:ea typeface="Calibri" panose="020F0502020204030204" pitchFamily="34" charset="0"/>
              <a:cs typeface="Arial" panose="020B0604020202020204" pitchFamily="34" charset="0"/>
            </a:endParaRPr>
          </a:p>
          <a:p>
            <a:pPr algn="just" rtl="1">
              <a:lnSpc>
                <a:spcPct val="115000"/>
              </a:lnSpc>
              <a:spcAft>
                <a:spcPts val="800"/>
              </a:spcAft>
            </a:pPr>
            <a:r>
              <a:rPr lang="ar-SA" sz="2000" kern="100" dirty="0">
                <a:effectLst/>
                <a:latin typeface="Calibri" panose="020F0502020204030204" pitchFamily="34" charset="0"/>
                <a:ea typeface="Calibri" panose="020F0502020204030204" pitchFamily="34" charset="0"/>
                <a:cs typeface="B Nazanin" panose="00000400000000000000" pitchFamily="2" charset="-78"/>
              </a:rPr>
              <a:t>*(</a:t>
            </a:r>
            <a:r>
              <a:rPr lang="en-US" sz="2000" kern="100" dirty="0">
                <a:effectLst/>
                <a:latin typeface="Calibri" panose="020F0502020204030204" pitchFamily="34" charset="0"/>
                <a:ea typeface="Calibri" panose="020F0502020204030204" pitchFamily="34" charset="0"/>
                <a:cs typeface="B Nazanin" panose="00000400000000000000" pitchFamily="2" charset="-78"/>
              </a:rPr>
              <a:t>API</a:t>
            </a:r>
            <a:r>
              <a:rPr lang="ar-SA" sz="2000" kern="100" dirty="0">
                <a:effectLst/>
                <a:latin typeface="Calibri" panose="020F0502020204030204" pitchFamily="34" charset="0"/>
                <a:ea typeface="Calibri" panose="020F0502020204030204" pitchFamily="34" charset="0"/>
                <a:cs typeface="B Nazanin" panose="00000400000000000000" pitchFamily="2" charset="-78"/>
              </a:rPr>
              <a:t> مخفف </a:t>
            </a:r>
            <a:r>
              <a:rPr lang="en-US" sz="2000" kern="100" dirty="0">
                <a:effectLst/>
                <a:latin typeface="Calibri" panose="020F0502020204030204" pitchFamily="34" charset="0"/>
                <a:ea typeface="Calibri" panose="020F0502020204030204" pitchFamily="34" charset="0"/>
                <a:cs typeface="B Nazanin" panose="00000400000000000000" pitchFamily="2" charset="-78"/>
              </a:rPr>
              <a:t>Application Programming Interface</a:t>
            </a:r>
            <a:r>
              <a:rPr lang="ar-SA" sz="2000" kern="100" dirty="0">
                <a:effectLst/>
                <a:latin typeface="Calibri" panose="020F0502020204030204" pitchFamily="34" charset="0"/>
                <a:ea typeface="Calibri" panose="020F0502020204030204" pitchFamily="34" charset="0"/>
                <a:cs typeface="B Nazanin" panose="00000400000000000000" pitchFamily="2" charset="-78"/>
              </a:rPr>
              <a:t> به معنای «رابط برنامه‌نویسی کاربردی» است. </a:t>
            </a:r>
            <a:r>
              <a:rPr lang="en-US" sz="2000" kern="100" dirty="0">
                <a:effectLst/>
                <a:latin typeface="Calibri" panose="020F0502020204030204" pitchFamily="34" charset="0"/>
                <a:ea typeface="Calibri" panose="020F0502020204030204" pitchFamily="34" charset="0"/>
                <a:cs typeface="B Nazanin" panose="00000400000000000000" pitchFamily="2" charset="-78"/>
              </a:rPr>
              <a:t>API</a:t>
            </a:r>
            <a:r>
              <a:rPr lang="ar-SA" sz="2000" kern="100" dirty="0">
                <a:effectLst/>
                <a:latin typeface="Calibri" panose="020F0502020204030204" pitchFamily="34" charset="0"/>
                <a:ea typeface="Calibri" panose="020F0502020204030204" pitchFamily="34" charset="0"/>
                <a:cs typeface="B Nazanin" panose="00000400000000000000" pitchFamily="2" charset="-78"/>
              </a:rPr>
              <a:t> مجموعه‌ای از قوانین و پروتکل‌ها است که به برنامه‌های نرم‌افزاری مختلف اجازه می‌دهد با یکدیگر ارتباط برقرار کنند)</a:t>
            </a:r>
            <a:endParaRPr lang="en-US" sz="2000" kern="1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6812083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1774F48-9019-8070-FC80-12A4A6E56748}"/>
              </a:ext>
            </a:extLst>
          </p:cNvPr>
          <p:cNvSpPr txBox="1"/>
          <p:nvPr/>
        </p:nvSpPr>
        <p:spPr>
          <a:xfrm>
            <a:off x="359764" y="1239400"/>
            <a:ext cx="11302583" cy="5277342"/>
          </a:xfrm>
          <a:prstGeom prst="rect">
            <a:avLst/>
          </a:prstGeom>
          <a:noFill/>
        </p:spPr>
        <p:txBody>
          <a:bodyPr wrap="square">
            <a:spAutoFit/>
          </a:bodyPr>
          <a:lstStyle/>
          <a:p>
            <a:pPr algn="just" rtl="1">
              <a:lnSpc>
                <a:spcPct val="115000"/>
              </a:lnSpc>
              <a:spcAft>
                <a:spcPts val="800"/>
              </a:spcAft>
              <a:buNone/>
            </a:pPr>
            <a:r>
              <a:rPr lang="ar-SA" sz="2200" b="1" kern="100" dirty="0">
                <a:effectLst/>
                <a:latin typeface="Calibri" panose="020F0502020204030204" pitchFamily="34" charset="0"/>
                <a:ea typeface="Calibri" panose="020F0502020204030204" pitchFamily="34" charset="0"/>
                <a:cs typeface="B Nazanin" panose="00000400000000000000" pitchFamily="2" charset="-78"/>
              </a:rPr>
              <a:t>تجسم داده‌ها ( </a:t>
            </a:r>
            <a:r>
              <a:rPr lang="en-US" sz="2200" b="1" kern="100" dirty="0">
                <a:effectLst/>
                <a:latin typeface="Calibri" panose="020F0502020204030204" pitchFamily="34" charset="0"/>
                <a:ea typeface="Calibri" panose="020F0502020204030204" pitchFamily="34" charset="0"/>
                <a:cs typeface="B Nazanin" panose="00000400000000000000" pitchFamily="2" charset="-78"/>
              </a:rPr>
              <a:t>Visualization </a:t>
            </a:r>
            <a:r>
              <a:rPr lang="ar-SA" sz="2200" b="1" kern="100" dirty="0">
                <a:effectLst/>
                <a:latin typeface="Calibri" panose="020F0502020204030204" pitchFamily="34" charset="0"/>
                <a:ea typeface="Calibri" panose="020F0502020204030204" pitchFamily="34" charset="0"/>
                <a:cs typeface="B Nazanin" panose="00000400000000000000" pitchFamily="2" charset="-78"/>
              </a:rPr>
              <a:t>)</a:t>
            </a:r>
            <a:endParaRPr lang="en-US" sz="2200" kern="100" dirty="0">
              <a:effectLst/>
              <a:latin typeface="Calibri" panose="020F0502020204030204" pitchFamily="34" charset="0"/>
              <a:ea typeface="Calibri" panose="020F0502020204030204" pitchFamily="34" charset="0"/>
              <a:cs typeface="Arial" panose="020B0604020202020204" pitchFamily="34" charset="0"/>
            </a:endParaRPr>
          </a:p>
          <a:p>
            <a:pPr algn="just" rtl="1">
              <a:lnSpc>
                <a:spcPct val="115000"/>
              </a:lnSpc>
              <a:spcAft>
                <a:spcPts val="800"/>
              </a:spcAft>
              <a:buNone/>
            </a:pPr>
            <a:r>
              <a:rPr lang="ar-SA" sz="2200" kern="100" dirty="0">
                <a:effectLst/>
                <a:latin typeface="Calibri" panose="020F0502020204030204" pitchFamily="34" charset="0"/>
                <a:ea typeface="Calibri" panose="020F0502020204030204" pitchFamily="34" charset="0"/>
                <a:cs typeface="B Nazanin" panose="00000400000000000000" pitchFamily="2" charset="-78"/>
              </a:rPr>
              <a:t>تجسم داده‌ها به ما کمک می‌کند تا الگوها و روندهای موجود در داده‌ها را بهتر درک کنیم. این مرحله شامل استفاده از نمودارها و گراف‌ها برای نمایش توزیع کلمات، طول جملات و سایر ویژگی‌های متنی است</a:t>
            </a:r>
            <a:r>
              <a:rPr lang="en-US" sz="2200" kern="100" dirty="0">
                <a:effectLst/>
                <a:latin typeface="Calibri" panose="020F0502020204030204" pitchFamily="34" charset="0"/>
                <a:ea typeface="Calibri" panose="020F0502020204030204" pitchFamily="34" charset="0"/>
                <a:cs typeface="B Nazanin" panose="00000400000000000000" pitchFamily="2" charset="-78"/>
              </a:rPr>
              <a:t>.</a:t>
            </a:r>
            <a:endParaRPr lang="en-US" sz="2200" kern="100" dirty="0">
              <a:effectLst/>
              <a:latin typeface="Calibri" panose="020F0502020204030204" pitchFamily="34" charset="0"/>
              <a:ea typeface="Calibri" panose="020F0502020204030204" pitchFamily="34" charset="0"/>
              <a:cs typeface="Arial" panose="020B0604020202020204" pitchFamily="34" charset="0"/>
            </a:endParaRPr>
          </a:p>
          <a:p>
            <a:pPr algn="just" rtl="1">
              <a:lnSpc>
                <a:spcPct val="115000"/>
              </a:lnSpc>
              <a:spcAft>
                <a:spcPts val="800"/>
              </a:spcAft>
              <a:buNone/>
            </a:pPr>
            <a:r>
              <a:rPr lang="ar-SA" sz="2200" b="1" kern="100" dirty="0">
                <a:effectLst/>
                <a:latin typeface="Calibri" panose="020F0502020204030204" pitchFamily="34" charset="0"/>
                <a:ea typeface="Calibri" panose="020F0502020204030204" pitchFamily="34" charset="0"/>
                <a:cs typeface="B Nazanin" panose="00000400000000000000" pitchFamily="2" charset="-78"/>
              </a:rPr>
              <a:t>توکن‌سازی</a:t>
            </a:r>
            <a:endParaRPr lang="en-US" sz="2200" kern="100" dirty="0">
              <a:effectLst/>
              <a:latin typeface="Calibri" panose="020F0502020204030204" pitchFamily="34" charset="0"/>
              <a:ea typeface="Calibri" panose="020F0502020204030204" pitchFamily="34" charset="0"/>
              <a:cs typeface="Arial" panose="020B0604020202020204" pitchFamily="34" charset="0"/>
            </a:endParaRPr>
          </a:p>
          <a:p>
            <a:pPr algn="just" rtl="1">
              <a:lnSpc>
                <a:spcPct val="115000"/>
              </a:lnSpc>
              <a:spcAft>
                <a:spcPts val="800"/>
              </a:spcAft>
              <a:buNone/>
            </a:pPr>
            <a:r>
              <a:rPr lang="ar-SA" sz="2200" kern="100" dirty="0">
                <a:effectLst/>
                <a:latin typeface="Calibri" panose="020F0502020204030204" pitchFamily="34" charset="0"/>
                <a:ea typeface="Calibri" panose="020F0502020204030204" pitchFamily="34" charset="0"/>
                <a:cs typeface="B Nazanin" panose="00000400000000000000" pitchFamily="2" charset="-78"/>
              </a:rPr>
              <a:t>توکن‌سازی </a:t>
            </a:r>
            <a:r>
              <a:rPr lang="ar-SA" sz="2200" b="1" kern="100" dirty="0">
                <a:effectLst/>
                <a:latin typeface="Calibri" panose="020F0502020204030204" pitchFamily="34" charset="0"/>
                <a:ea typeface="Calibri" panose="020F0502020204030204" pitchFamily="34" charset="0"/>
                <a:cs typeface="B Nazanin" panose="00000400000000000000" pitchFamily="2" charset="-78"/>
              </a:rPr>
              <a:t>فرآیند تقسیم متن به واحدهای فردی</a:t>
            </a:r>
            <a:r>
              <a:rPr lang="ar-SA" sz="2200" kern="100" dirty="0">
                <a:effectLst/>
                <a:latin typeface="Calibri" panose="020F0502020204030204" pitchFamily="34" charset="0"/>
                <a:ea typeface="Calibri" panose="020F0502020204030204" pitchFamily="34" charset="0"/>
                <a:cs typeface="B Nazanin" panose="00000400000000000000" pitchFamily="2" charset="-78"/>
              </a:rPr>
              <a:t> به نام توکن‌ها است. این توکن‌ها معمولاً کلمات هستند، اما بسته به کاربرد، می‌توانند عبارات، زیرکلمات یا کاراکترها نیز باشند. توکن‌سازی یک مرحله اساسی در بسیاری از وظایف</a:t>
            </a:r>
            <a:r>
              <a:rPr lang="en-US" sz="2200" kern="100" dirty="0">
                <a:effectLst/>
                <a:latin typeface="Calibri" panose="020F0502020204030204" pitchFamily="34" charset="0"/>
                <a:ea typeface="Calibri" panose="020F0502020204030204" pitchFamily="34" charset="0"/>
                <a:cs typeface="B Nazanin" panose="00000400000000000000" pitchFamily="2" charset="-78"/>
              </a:rPr>
              <a:t> NLP</a:t>
            </a:r>
            <a:r>
              <a:rPr lang="ar-SA" sz="2200" kern="100" dirty="0">
                <a:effectLst/>
                <a:latin typeface="Calibri" panose="020F0502020204030204" pitchFamily="34" charset="0"/>
                <a:ea typeface="Calibri" panose="020F0502020204030204" pitchFamily="34" charset="0"/>
                <a:cs typeface="B Nazanin" panose="00000400000000000000" pitchFamily="2" charset="-78"/>
              </a:rPr>
              <a:t>، مانند مدل‌سازی زبان، ترجمه ماشینی و طبقه‌بندی متن است. پس از توکن‌سازی، متن می‌تواند به یک نمای عددی تبدیل شود که به عنوان ورودی برای مدل یادگیری ماشینی استفاده می‌شود</a:t>
            </a:r>
            <a:r>
              <a:rPr lang="en-US" sz="2200" kern="100" dirty="0">
                <a:effectLst/>
                <a:latin typeface="Calibri" panose="020F0502020204030204" pitchFamily="34" charset="0"/>
                <a:ea typeface="Calibri" panose="020F0502020204030204" pitchFamily="34" charset="0"/>
                <a:cs typeface="B Nazanin" panose="00000400000000000000" pitchFamily="2" charset="-78"/>
              </a:rPr>
              <a:t>.</a:t>
            </a:r>
            <a:endParaRPr lang="en-US" sz="2200" kern="100" dirty="0">
              <a:effectLst/>
              <a:latin typeface="Calibri" panose="020F0502020204030204" pitchFamily="34" charset="0"/>
              <a:ea typeface="Calibri" panose="020F0502020204030204" pitchFamily="34" charset="0"/>
              <a:cs typeface="Arial" panose="020B0604020202020204" pitchFamily="34" charset="0"/>
            </a:endParaRPr>
          </a:p>
          <a:p>
            <a:pPr algn="just" rtl="1">
              <a:lnSpc>
                <a:spcPct val="115000"/>
              </a:lnSpc>
              <a:spcAft>
                <a:spcPts val="800"/>
              </a:spcAft>
              <a:buNone/>
            </a:pPr>
            <a:r>
              <a:rPr lang="ar-SA" sz="2200" b="1" kern="100" dirty="0">
                <a:effectLst/>
                <a:latin typeface="Calibri" panose="020F0502020204030204" pitchFamily="34" charset="0"/>
                <a:ea typeface="Calibri" panose="020F0502020204030204" pitchFamily="34" charset="0"/>
                <a:cs typeface="B Nazanin" panose="00000400000000000000" pitchFamily="2" charset="-78"/>
              </a:rPr>
              <a:t>پدینگ</a:t>
            </a:r>
            <a:endParaRPr lang="en-US" sz="2200" kern="100" dirty="0">
              <a:effectLst/>
              <a:latin typeface="Calibri" panose="020F0502020204030204" pitchFamily="34" charset="0"/>
              <a:ea typeface="Calibri" panose="020F0502020204030204" pitchFamily="34" charset="0"/>
              <a:cs typeface="Arial" panose="020B0604020202020204" pitchFamily="34" charset="0"/>
            </a:endParaRPr>
          </a:p>
          <a:p>
            <a:pPr algn="just" rtl="1">
              <a:lnSpc>
                <a:spcPct val="115000"/>
              </a:lnSpc>
              <a:spcAft>
                <a:spcPts val="800"/>
              </a:spcAft>
            </a:pPr>
            <a:r>
              <a:rPr lang="ar-SA" sz="2200" kern="100" dirty="0">
                <a:effectLst/>
                <a:latin typeface="Calibri" panose="020F0502020204030204" pitchFamily="34" charset="0"/>
                <a:ea typeface="Calibri" panose="020F0502020204030204" pitchFamily="34" charset="0"/>
                <a:cs typeface="B Nazanin" panose="00000400000000000000" pitchFamily="2" charset="-78"/>
              </a:rPr>
              <a:t>در مدل‌های یادگیری ماشینی، معمولاً ورودی‌ها باید دارای طول ثابتی باشند. اگر توالی‌های ورودی طول‌های متفاوتی داشته باشند، نیاز است که با مقداری جایگزین (معمولاً </a:t>
            </a:r>
            <a:r>
              <a:rPr lang="fa-IR" sz="2200" kern="100" dirty="0">
                <a:effectLst/>
                <a:latin typeface="Calibri" panose="020F0502020204030204" pitchFamily="34" charset="0"/>
                <a:ea typeface="Calibri" panose="020F0502020204030204" pitchFamily="34" charset="0"/>
                <a:cs typeface="B Nazanin" panose="00000400000000000000" pitchFamily="2" charset="-78"/>
              </a:rPr>
              <a:t>۰) </a:t>
            </a:r>
            <a:r>
              <a:rPr lang="ar-SA" sz="2200" kern="100" dirty="0">
                <a:effectLst/>
                <a:latin typeface="Calibri" panose="020F0502020204030204" pitchFamily="34" charset="0"/>
                <a:ea typeface="Calibri" panose="020F0502020204030204" pitchFamily="34" charset="0"/>
                <a:cs typeface="B Nazanin" panose="00000400000000000000" pitchFamily="2" charset="-78"/>
              </a:rPr>
              <a:t>پدینگ شوند تا همه به یک طول یکسان برسند. این فرآیند پدینگ نامیده می‌شود. پدینگ اطمینان می‌دهد که ورودی‌های مدل از یک اندازه یکسان برخوردارند، که برای آموزش کارآمد مدل ضروری است</a:t>
            </a:r>
            <a:r>
              <a:rPr lang="en-US" sz="2200" kern="100" dirty="0">
                <a:effectLst/>
                <a:latin typeface="Calibri" panose="020F0502020204030204" pitchFamily="34" charset="0"/>
                <a:ea typeface="Calibri" panose="020F0502020204030204" pitchFamily="34" charset="0"/>
                <a:cs typeface="B Nazanin" panose="00000400000000000000" pitchFamily="2" charset="-78"/>
              </a:rPr>
              <a:t>.</a:t>
            </a:r>
            <a:endParaRPr lang="en-US" sz="2200" kern="1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14014440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8A3B3422-D651-B41D-DB50-FB476E4D4613}"/>
                  </a:ext>
                </a:extLst>
              </p:cNvPr>
              <p:cNvSpPr txBox="1"/>
              <p:nvPr/>
            </p:nvSpPr>
            <p:spPr>
              <a:xfrm>
                <a:off x="383932" y="158361"/>
                <a:ext cx="11578217" cy="3159839"/>
              </a:xfrm>
              <a:prstGeom prst="rect">
                <a:avLst/>
              </a:prstGeom>
              <a:ln>
                <a:noFill/>
              </a:ln>
            </p:spPr>
            <p:style>
              <a:lnRef idx="2">
                <a:schemeClr val="dk1"/>
              </a:lnRef>
              <a:fillRef idx="1">
                <a:schemeClr val="lt1"/>
              </a:fillRef>
              <a:effectRef idx="0">
                <a:schemeClr val="dk1"/>
              </a:effectRef>
              <a:fontRef idx="minor">
                <a:schemeClr val="dk1"/>
              </a:fontRef>
            </p:style>
            <p:txBody>
              <a:bodyPr wrap="square">
                <a:spAutoFit/>
              </a:bodyPr>
              <a:lstStyle/>
              <a:p>
                <a:pPr algn="just" rtl="1">
                  <a:lnSpc>
                    <a:spcPct val="115000"/>
                  </a:lnSpc>
                  <a:spcAft>
                    <a:spcPts val="800"/>
                  </a:spcAft>
                  <a:buNone/>
                </a:pPr>
                <a:r>
                  <a:rPr lang="ar-SA" sz="2000" b="1" kern="100" dirty="0">
                    <a:effectLst/>
                    <a:latin typeface="Calibri" panose="020F0502020204030204" pitchFamily="34" charset="0"/>
                    <a:ea typeface="Calibri" panose="020F0502020204030204" pitchFamily="34" charset="0"/>
                    <a:cs typeface="B Nazanin" panose="00000400000000000000" pitchFamily="2" charset="-78"/>
                  </a:rPr>
                  <a:t>توابع کمکی(</a:t>
                </a:r>
                <a:r>
                  <a:rPr lang="en-US" sz="2000" b="1" kern="100" dirty="0">
                    <a:effectLst/>
                    <a:latin typeface="Calibri" panose="020F0502020204030204" pitchFamily="34" charset="0"/>
                    <a:ea typeface="Calibri" panose="020F0502020204030204" pitchFamily="34" charset="0"/>
                    <a:cs typeface="B Nazanin" panose="00000400000000000000" pitchFamily="2" charset="-78"/>
                  </a:rPr>
                  <a:t>Helper Functions</a:t>
                </a:r>
                <a:r>
                  <a:rPr lang="ar-SA" sz="2000" b="1" kern="100" dirty="0">
                    <a:effectLst/>
                    <a:latin typeface="Calibri" panose="020F0502020204030204" pitchFamily="34" charset="0"/>
                    <a:ea typeface="Calibri" panose="020F0502020204030204" pitchFamily="34" charset="0"/>
                    <a:cs typeface="B Nazanin" panose="00000400000000000000" pitchFamily="2" charset="-78"/>
                  </a:rPr>
                  <a:t>)</a:t>
                </a:r>
                <a:endParaRPr lang="en-US" sz="2000" kern="100" dirty="0">
                  <a:effectLst/>
                  <a:latin typeface="Calibri" panose="020F0502020204030204" pitchFamily="34" charset="0"/>
                  <a:ea typeface="Calibri" panose="020F0502020204030204" pitchFamily="34" charset="0"/>
                  <a:cs typeface="B Nazanin" panose="00000400000000000000" pitchFamily="2" charset="-78"/>
                </a:endParaRPr>
              </a:p>
              <a:p>
                <a:pPr algn="just" rtl="1">
                  <a:lnSpc>
                    <a:spcPct val="115000"/>
                  </a:lnSpc>
                  <a:spcAft>
                    <a:spcPts val="800"/>
                  </a:spcAft>
                  <a:buNone/>
                </a:pPr>
                <a:r>
                  <a:rPr lang="ar-SA" sz="2000" b="1" kern="100" dirty="0">
                    <a:effectLst/>
                    <a:latin typeface="Calibri" panose="020F0502020204030204" pitchFamily="34" charset="0"/>
                    <a:ea typeface="Calibri" panose="020F0502020204030204" pitchFamily="34" charset="0"/>
                    <a:cs typeface="B Nazanin" panose="00000400000000000000" pitchFamily="2" charset="-78"/>
                  </a:rPr>
                  <a:t>کدگذاری موقعیتی </a:t>
                </a:r>
                <a:r>
                  <a:rPr lang="fa-IR" sz="2000" b="1" kern="100" dirty="0">
                    <a:effectLst/>
                    <a:latin typeface="Calibri" panose="020F0502020204030204" pitchFamily="34" charset="0"/>
                    <a:ea typeface="Calibri" panose="020F0502020204030204" pitchFamily="34" charset="0"/>
                    <a:cs typeface="B Nazanin" panose="00000400000000000000" pitchFamily="2" charset="-78"/>
                  </a:rPr>
                  <a:t>(</a:t>
                </a:r>
                <a:r>
                  <a:rPr lang="en-US" sz="2000" b="1" kern="100" dirty="0">
                    <a:effectLst/>
                    <a:latin typeface="Calibri" panose="020F0502020204030204" pitchFamily="34" charset="0"/>
                    <a:ea typeface="Calibri" panose="020F0502020204030204" pitchFamily="34" charset="0"/>
                    <a:cs typeface="B Nazanin" panose="00000400000000000000" pitchFamily="2" charset="-78"/>
                  </a:rPr>
                  <a:t>Positional Encoding</a:t>
                </a:r>
                <a:r>
                  <a:rPr lang="fa-IR" sz="2000" b="1" kern="100" dirty="0">
                    <a:effectLst/>
                    <a:latin typeface="Calibri" panose="020F0502020204030204" pitchFamily="34" charset="0"/>
                    <a:ea typeface="Calibri" panose="020F0502020204030204" pitchFamily="34" charset="0"/>
                    <a:cs typeface="B Nazanin" panose="00000400000000000000" pitchFamily="2" charset="-78"/>
                  </a:rPr>
                  <a:t>)</a:t>
                </a:r>
                <a:endParaRPr lang="en-US" sz="2000" kern="100" dirty="0">
                  <a:effectLst/>
                  <a:latin typeface="Calibri" panose="020F0502020204030204" pitchFamily="34" charset="0"/>
                  <a:ea typeface="Calibri" panose="020F0502020204030204" pitchFamily="34" charset="0"/>
                  <a:cs typeface="B Nazanin" panose="00000400000000000000" pitchFamily="2" charset="-78"/>
                </a:endParaRPr>
              </a:p>
              <a:p>
                <a:pPr algn="just" rtl="1">
                  <a:buNone/>
                </a:pPr>
                <a:r>
                  <a:rPr lang="ar-IQ" sz="2000" dirty="0">
                    <a:cs typeface="B Nazanin" panose="00000400000000000000" pitchFamily="2" charset="-78"/>
                  </a:rPr>
                  <a:t>کدگذاری موقعیتی </a:t>
                </a:r>
                <a:r>
                  <a:rPr lang="en-US" sz="2000" dirty="0">
                    <a:cs typeface="B Nazanin" panose="00000400000000000000" pitchFamily="2" charset="-78"/>
                  </a:rPr>
                  <a:t>(Positional Encoding) </a:t>
                </a:r>
                <a:r>
                  <a:rPr lang="ar-IQ" sz="2000" dirty="0">
                    <a:cs typeface="B Nazanin" panose="00000400000000000000" pitchFamily="2" charset="-78"/>
                  </a:rPr>
                  <a:t>یکی از مفاهیم کلیدی در معماری ترنسفورمرهاست که به مدل کمک می‌کند تا ترتیب عناصر موجود در یک توالی را درک کند.</a:t>
                </a:r>
              </a:p>
              <a:p>
                <a:pPr algn="just" rtl="1">
                  <a:buNone/>
                </a:pPr>
                <a:r>
                  <a:rPr lang="ar-IQ" sz="2000" dirty="0">
                    <a:cs typeface="B Nazanin" panose="00000400000000000000" pitchFamily="2" charset="-78"/>
                  </a:rPr>
                  <a:t>برخلاف </a:t>
                </a:r>
                <a:r>
                  <a:rPr lang="en-US" sz="2000" dirty="0">
                    <a:cs typeface="B Nazanin" panose="00000400000000000000" pitchFamily="2" charset="-78"/>
                  </a:rPr>
                  <a:t>RNN</a:t>
                </a:r>
                <a:r>
                  <a:rPr lang="ar-IQ" sz="2000" dirty="0">
                    <a:cs typeface="B Nazanin" panose="00000400000000000000" pitchFamily="2" charset="-78"/>
                  </a:rPr>
                  <a:t>ها که ورودی‌ها را به صورت گام‌به‌گام پردازش می‌کنند و ترتیب زمانی به‌صورت طبیعی حفظ می‌شود، ترنسفورمرها به‌صورت موازی با تمام ورودی‌ها کار می‌کنند و ذاتاً اطلاعاتی درباره ترتیب ندارند. بنابراین، برای حفظ اطلاعات مربوط به </a:t>
                </a:r>
                <a:r>
                  <a:rPr lang="ar-IQ" sz="2000" b="1" dirty="0">
                    <a:cs typeface="B Nazanin" panose="00000400000000000000" pitchFamily="2" charset="-78"/>
                  </a:rPr>
                  <a:t>ترتیب واژه‌ها یا نشانه‌ها در جمله</a:t>
                </a:r>
                <a:r>
                  <a:rPr lang="ar-IQ" sz="2000" dirty="0">
                    <a:cs typeface="B Nazanin" panose="00000400000000000000" pitchFamily="2" charset="-78"/>
                  </a:rPr>
                  <a:t>، باید موقعیت هر عنصر در توالی به آن اضافه شود.</a:t>
                </a:r>
              </a:p>
              <a:p>
                <a:pPr algn="just" rtl="1"/>
                <a:r>
                  <a:rPr lang="ar-IQ" sz="2000" dirty="0">
                    <a:cs typeface="B Nazanin" panose="00000400000000000000" pitchFamily="2" charset="-78"/>
                  </a:rPr>
                  <a:t>برای این کار، از </a:t>
                </a:r>
                <a:r>
                  <a:rPr lang="ar-IQ" sz="2000" b="1" dirty="0">
                    <a:cs typeface="B Nazanin" panose="00000400000000000000" pitchFamily="2" charset="-78"/>
                  </a:rPr>
                  <a:t>کدگذاری موقعیتی با توابع سینوس و کسینوس</a:t>
                </a:r>
                <a:r>
                  <a:rPr lang="ar-IQ" sz="2000" dirty="0">
                    <a:cs typeface="B Nazanin" panose="00000400000000000000" pitchFamily="2" charset="-78"/>
                  </a:rPr>
                  <a:t> استفاده می‌شود. ایده اصلی این است که برای هر موقعیت </a:t>
                </a:r>
                <a:r>
                  <a:rPr lang="en-US" sz="2000" dirty="0">
                    <a:cs typeface="B Nazanin" panose="00000400000000000000" pitchFamily="2" charset="-78"/>
                  </a:rPr>
                  <a:t> </a:t>
                </a:r>
                <a14:m>
                  <m:oMath xmlns:m="http://schemas.openxmlformats.org/officeDocument/2006/math">
                    <m:r>
                      <a:rPr lang="en-US" sz="2000" i="1" dirty="0" smtClean="0">
                        <a:latin typeface="Cambria Math" panose="02040503050406030204" pitchFamily="18" charset="0"/>
                        <a:cs typeface="B Nazanin" panose="00000400000000000000" pitchFamily="2" charset="-78"/>
                      </a:rPr>
                      <m:t>𝑝𝑜𝑠</m:t>
                    </m:r>
                  </m:oMath>
                </a14:m>
                <a:r>
                  <a:rPr lang="en-US" sz="2000" dirty="0">
                    <a:cs typeface="B Nazanin" panose="00000400000000000000" pitchFamily="2" charset="-78"/>
                  </a:rPr>
                  <a:t> </a:t>
                </a:r>
                <a:r>
                  <a:rPr lang="ar-IQ" sz="2000" dirty="0">
                    <a:cs typeface="B Nazanin" panose="00000400000000000000" pitchFamily="2" charset="-78"/>
                  </a:rPr>
                  <a:t>و هر بُعد در بردار ویژگی </a:t>
                </a:r>
                <a14:m>
                  <m:oMath xmlns:m="http://schemas.openxmlformats.org/officeDocument/2006/math">
                    <m:r>
                      <a:rPr lang="en-US" sz="2000" i="1" dirty="0" smtClean="0">
                        <a:latin typeface="Cambria Math" panose="02040503050406030204" pitchFamily="18" charset="0"/>
                        <a:cs typeface="B Nazanin" panose="00000400000000000000" pitchFamily="2" charset="-78"/>
                      </a:rPr>
                      <m:t>𝑖</m:t>
                    </m:r>
                  </m:oMath>
                </a14:m>
                <a:r>
                  <a:rPr lang="en-US" sz="2000" dirty="0">
                    <a:cs typeface="B Nazanin" panose="00000400000000000000" pitchFamily="2" charset="-78"/>
                  </a:rPr>
                  <a:t>، </a:t>
                </a:r>
                <a:r>
                  <a:rPr lang="ar-IQ" sz="2000" dirty="0">
                    <a:cs typeface="B Nazanin" panose="00000400000000000000" pitchFamily="2" charset="-78"/>
                  </a:rPr>
                  <a:t>مقدار خاصی به‌صورت زیر محاسبه می‌شود:</a:t>
                </a:r>
              </a:p>
            </p:txBody>
          </p:sp>
        </mc:Choice>
        <mc:Fallback>
          <p:sp>
            <p:nvSpPr>
              <p:cNvPr id="6" name="TextBox 5">
                <a:extLst>
                  <a:ext uri="{FF2B5EF4-FFF2-40B4-BE49-F238E27FC236}">
                    <a16:creationId xmlns:a16="http://schemas.microsoft.com/office/drawing/2014/main" id="{8A3B3422-D651-B41D-DB50-FB476E4D4613}"/>
                  </a:ext>
                </a:extLst>
              </p:cNvPr>
              <p:cNvSpPr txBox="1">
                <a:spLocks noRot="1" noChangeAspect="1" noMove="1" noResize="1" noEditPoints="1" noAdjustHandles="1" noChangeArrowheads="1" noChangeShapeType="1" noTextEdit="1"/>
              </p:cNvSpPr>
              <p:nvPr/>
            </p:nvSpPr>
            <p:spPr>
              <a:xfrm>
                <a:off x="383932" y="158361"/>
                <a:ext cx="11578217" cy="3159839"/>
              </a:xfrm>
              <a:prstGeom prst="rect">
                <a:avLst/>
              </a:prstGeom>
              <a:blipFill>
                <a:blip r:embed="rId2"/>
                <a:stretch>
                  <a:fillRect l="-1159" t="-579" r="-527" b="-2896"/>
                </a:stretch>
              </a:blipFill>
              <a:ln>
                <a:no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E78C9A87-08BD-6F23-B9C0-08FEB40543B3}"/>
                  </a:ext>
                </a:extLst>
              </p:cNvPr>
              <p:cNvSpPr txBox="1"/>
              <p:nvPr/>
            </p:nvSpPr>
            <p:spPr>
              <a:xfrm>
                <a:off x="5659600" y="4802339"/>
                <a:ext cx="6302549" cy="1571712"/>
              </a:xfrm>
              <a:prstGeom prst="rect">
                <a:avLst/>
              </a:prstGeom>
              <a:ln>
                <a:noFill/>
              </a:ln>
            </p:spPr>
            <p:style>
              <a:lnRef idx="1">
                <a:schemeClr val="accent3"/>
              </a:lnRef>
              <a:fillRef idx="2">
                <a:schemeClr val="accent3"/>
              </a:fillRef>
              <a:effectRef idx="1">
                <a:schemeClr val="accent3"/>
              </a:effectRef>
              <a:fontRef idx="minor">
                <a:schemeClr val="dk1"/>
              </a:fontRef>
            </p:style>
            <p:txBody>
              <a:bodyPr wrap="square">
                <a:spAutoFit/>
              </a:bodyPr>
              <a:lstStyle/>
              <a:p>
                <a:pPr algn="r" rtl="1">
                  <a:lnSpc>
                    <a:spcPct val="115000"/>
                  </a:lnSpc>
                  <a:spcAft>
                    <a:spcPts val="800"/>
                  </a:spcAft>
                  <a:buNone/>
                </a:pPr>
                <a:r>
                  <a:rPr lang="prs-AF" sz="1800" kern="100" dirty="0">
                    <a:effectLst/>
                    <a:latin typeface="Calibri" panose="020F0502020204030204" pitchFamily="34" charset="0"/>
                    <a:ea typeface="Calibri" panose="020F0502020204030204" pitchFamily="34" charset="0"/>
                    <a:cs typeface="B Nazanin" panose="00000400000000000000" pitchFamily="2" charset="-78"/>
                  </a:rPr>
                  <a:t>در اینجا:</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pPr algn="r" rtl="1">
                  <a:lnSpc>
                    <a:spcPct val="115000"/>
                  </a:lnSpc>
                  <a:spcAft>
                    <a:spcPts val="800"/>
                  </a:spcAft>
                  <a:buNone/>
                </a:pPr>
                <a14:m>
                  <m:oMath xmlns:m="http://schemas.openxmlformats.org/officeDocument/2006/math">
                    <m:r>
                      <a:rPr lang="en-US" sz="1800" i="1" kern="100">
                        <a:effectLst/>
                        <a:latin typeface="Cambria Math" panose="02040503050406030204" pitchFamily="18" charset="0"/>
                        <a:ea typeface="Calibri" panose="020F0502020204030204" pitchFamily="34" charset="0"/>
                        <a:cs typeface="B Nazanin" panose="00000400000000000000" pitchFamily="2" charset="-78"/>
                      </a:rPr>
                      <m:t>𝑝𝑜𝑠</m:t>
                    </m:r>
                  </m:oMath>
                </a14:m>
                <a:r>
                  <a:rPr lang="prs-AF" sz="1800" kern="100" dirty="0">
                    <a:effectLst/>
                    <a:latin typeface="Calibri" panose="020F0502020204030204" pitchFamily="34" charset="0"/>
                    <a:ea typeface="Calibri" panose="020F0502020204030204" pitchFamily="34" charset="0"/>
                    <a:cs typeface="B Nazanin" panose="00000400000000000000" pitchFamily="2" charset="-78"/>
                  </a:rPr>
                  <a:t> نشان‌دهنده موقعیت (جایگاه) ورودی در دنباله است،</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pPr algn="r" rtl="1">
                  <a:lnSpc>
                    <a:spcPct val="115000"/>
                  </a:lnSpc>
                  <a:spcAft>
                    <a:spcPts val="800"/>
                  </a:spcAft>
                </a:pPr>
                <a14:m>
                  <m:oMath xmlns:m="http://schemas.openxmlformats.org/officeDocument/2006/math">
                    <m:r>
                      <a:rPr lang="en-US" sz="1800" i="1" kern="100">
                        <a:effectLst/>
                        <a:latin typeface="Cambria Math" panose="02040503050406030204" pitchFamily="18" charset="0"/>
                        <a:ea typeface="Calibri" panose="020F0502020204030204" pitchFamily="34" charset="0"/>
                        <a:cs typeface="B Nazanin" panose="00000400000000000000" pitchFamily="2" charset="-78"/>
                      </a:rPr>
                      <m:t>𝑖</m:t>
                    </m:r>
                  </m:oMath>
                </a14:m>
                <a:r>
                  <a:rPr lang="prs-AF" sz="1800" kern="100" dirty="0">
                    <a:effectLst/>
                    <a:latin typeface="Calibri" panose="020F0502020204030204" pitchFamily="34" charset="0"/>
                    <a:ea typeface="Calibri" panose="020F0502020204030204" pitchFamily="34" charset="0"/>
                    <a:cs typeface="B Nazanin" panose="00000400000000000000" pitchFamily="2" charset="-78"/>
                  </a:rPr>
                  <a:t> نمایانگر شماره (اندیس) بُعد در بردار تعبیه‌سازی (</a:t>
                </a:r>
                <a:r>
                  <a:rPr lang="en-US" sz="1800" kern="100" dirty="0">
                    <a:effectLst/>
                    <a:latin typeface="Calibri" panose="020F0502020204030204" pitchFamily="34" charset="0"/>
                    <a:ea typeface="Calibri" panose="020F0502020204030204" pitchFamily="34" charset="0"/>
                    <a:cs typeface="B Nazanin" panose="00000400000000000000" pitchFamily="2" charset="-78"/>
                  </a:rPr>
                  <a:t>embedding</a:t>
                </a:r>
                <a:r>
                  <a:rPr lang="prs-AF" sz="1800" kern="100" dirty="0">
                    <a:effectLst/>
                    <a:latin typeface="Calibri" panose="020F0502020204030204" pitchFamily="34" charset="0"/>
                    <a:ea typeface="Calibri" panose="020F0502020204030204" pitchFamily="34" charset="0"/>
                    <a:cs typeface="B Nazanin" panose="00000400000000000000" pitchFamily="2" charset="-78"/>
                  </a:rPr>
                  <a:t>) است،  </a:t>
                </a:r>
                <a14:m>
                  <m:oMath xmlns:m="http://schemas.openxmlformats.org/officeDocument/2006/math">
                    <m:r>
                      <a:rPr lang="en-US" sz="1800" i="1" kern="100">
                        <a:effectLst/>
                        <a:latin typeface="Cambria Math" panose="02040503050406030204" pitchFamily="18" charset="0"/>
                        <a:ea typeface="Calibri" panose="020F0502020204030204" pitchFamily="34" charset="0"/>
                        <a:cs typeface="B Nazanin" panose="00000400000000000000" pitchFamily="2" charset="-78"/>
                      </a:rPr>
                      <m:t>𝑑</m:t>
                    </m:r>
                  </m:oMath>
                </a14:m>
                <a:r>
                  <a:rPr lang="en-US" sz="1800" kern="100" dirty="0">
                    <a:effectLst/>
                    <a:latin typeface="Calibri" panose="020F0502020204030204" pitchFamily="34" charset="0"/>
                    <a:ea typeface="Calibri" panose="020F0502020204030204" pitchFamily="34" charset="0"/>
                    <a:cs typeface="B Nazanin" panose="00000400000000000000" pitchFamily="2" charset="-78"/>
                  </a:rPr>
                  <a:t> </a:t>
                </a:r>
                <a:r>
                  <a:rPr lang="prs-AF" sz="1800" kern="100" dirty="0">
                    <a:effectLst/>
                    <a:latin typeface="Calibri" panose="020F0502020204030204" pitchFamily="34" charset="0"/>
                    <a:ea typeface="Calibri" panose="020F0502020204030204" pitchFamily="34" charset="0"/>
                    <a:cs typeface="B Nazanin" panose="00000400000000000000" pitchFamily="2" charset="-78"/>
                  </a:rPr>
                  <a:t> بیانگر تعداد کل ابعاد مدل است.</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p:txBody>
          </p:sp>
        </mc:Choice>
        <mc:Fallback>
          <p:sp>
            <p:nvSpPr>
              <p:cNvPr id="9" name="TextBox 8">
                <a:extLst>
                  <a:ext uri="{FF2B5EF4-FFF2-40B4-BE49-F238E27FC236}">
                    <a16:creationId xmlns:a16="http://schemas.microsoft.com/office/drawing/2014/main" id="{E78C9A87-08BD-6F23-B9C0-08FEB40543B3}"/>
                  </a:ext>
                </a:extLst>
              </p:cNvPr>
              <p:cNvSpPr txBox="1">
                <a:spLocks noRot="1" noChangeAspect="1" noMove="1" noResize="1" noEditPoints="1" noAdjustHandles="1" noChangeArrowheads="1" noChangeShapeType="1" noTextEdit="1"/>
              </p:cNvSpPr>
              <p:nvPr/>
            </p:nvSpPr>
            <p:spPr>
              <a:xfrm>
                <a:off x="5659600" y="4802339"/>
                <a:ext cx="6302549" cy="1571712"/>
              </a:xfrm>
              <a:prstGeom prst="rect">
                <a:avLst/>
              </a:prstGeom>
              <a:blipFill>
                <a:blip r:embed="rId3"/>
                <a:stretch>
                  <a:fillRect r="-870" b="-6202"/>
                </a:stretch>
              </a:blipFill>
              <a:ln>
                <a:noFill/>
              </a:ln>
            </p:spPr>
            <p:txBody>
              <a:bodyPr/>
              <a:lstStyle/>
              <a:p>
                <a:r>
                  <a:rPr lang="en-US">
                    <a:noFill/>
                  </a:rPr>
                  <a:t> </a:t>
                </a:r>
              </a:p>
            </p:txBody>
          </p:sp>
        </mc:Fallback>
      </mc:AlternateContent>
      <p:pic>
        <p:nvPicPr>
          <p:cNvPr id="4" name="Picture 3">
            <a:extLst>
              <a:ext uri="{FF2B5EF4-FFF2-40B4-BE49-F238E27FC236}">
                <a16:creationId xmlns:a16="http://schemas.microsoft.com/office/drawing/2014/main" id="{0F0748F8-AB36-2AE6-D5C0-E4F979614B6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9310" y="3464856"/>
            <a:ext cx="5067050" cy="2922063"/>
          </a:xfrm>
          <a:prstGeom prst="rect">
            <a:avLst/>
          </a:prstGeom>
        </p:spPr>
      </p:pic>
      <p:cxnSp>
        <p:nvCxnSpPr>
          <p:cNvPr id="8" name="Connector: Curved 7">
            <a:extLst>
              <a:ext uri="{FF2B5EF4-FFF2-40B4-BE49-F238E27FC236}">
                <a16:creationId xmlns:a16="http://schemas.microsoft.com/office/drawing/2014/main" id="{0C7C92C7-38F3-DDE7-C615-D415754CE29B}"/>
              </a:ext>
            </a:extLst>
          </p:cNvPr>
          <p:cNvCxnSpPr>
            <a:cxnSpLocks/>
          </p:cNvCxnSpPr>
          <p:nvPr/>
        </p:nvCxnSpPr>
        <p:spPr>
          <a:xfrm flipV="1">
            <a:off x="4399989" y="3031764"/>
            <a:ext cx="1295836" cy="359764"/>
          </a:xfrm>
          <a:prstGeom prst="curvedConnector3">
            <a:avLst/>
          </a:prstGeom>
          <a:ln w="7620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1" name="TextBox 10">
            <a:extLst>
              <a:ext uri="{FF2B5EF4-FFF2-40B4-BE49-F238E27FC236}">
                <a16:creationId xmlns:a16="http://schemas.microsoft.com/office/drawing/2014/main" id="{2207922F-1B16-9B32-A74B-093882593480}"/>
              </a:ext>
            </a:extLst>
          </p:cNvPr>
          <p:cNvSpPr txBox="1"/>
          <p:nvPr/>
        </p:nvSpPr>
        <p:spPr>
          <a:xfrm>
            <a:off x="5695825" y="1738280"/>
            <a:ext cx="6112243" cy="2585323"/>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algn="r" rtl="1">
              <a:buNone/>
            </a:pPr>
            <a:r>
              <a:rPr lang="ar-IQ" b="1" dirty="0"/>
              <a:t>چرا از سینوس و کسینوس استفاده می‌شود؟</a:t>
            </a:r>
            <a:endParaRPr lang="fa-IR" b="1" dirty="0"/>
          </a:p>
          <a:p>
            <a:pPr marL="285750" lvl="0" indent="-285750" algn="r" rtl="1" eaLnBrk="0" fontAlgn="base" hangingPunct="0">
              <a:spcBef>
                <a:spcPct val="0"/>
              </a:spcBef>
              <a:spcAft>
                <a:spcPct val="0"/>
              </a:spcAft>
              <a:buFont typeface="Arial" panose="020B0604020202020204" pitchFamily="34" charset="0"/>
              <a:buChar char="•"/>
            </a:pPr>
            <a:r>
              <a:rPr lang="ar-SA" altLang="en-US" dirty="0">
                <a:solidFill>
                  <a:schemeClr val="tx1"/>
                </a:solidFill>
                <a:latin typeface="Arial" panose="020B0604020202020204" pitchFamily="34" charset="0"/>
                <a:cs typeface="Arial" panose="020B0604020202020204" pitchFamily="34" charset="0"/>
              </a:rPr>
              <a:t>ترتیب کلمات در ترنسفورمر حفظ نمی‌شه، پس باید به مدل بگیم هر کلمه کجاست</a:t>
            </a:r>
            <a:r>
              <a:rPr lang="en-US" altLang="en-US" dirty="0">
                <a:solidFill>
                  <a:schemeClr val="tx1"/>
                </a:solidFill>
                <a:latin typeface="Arial" panose="020B0604020202020204" pitchFamily="34" charset="0"/>
                <a:cs typeface="Arial" panose="020B0604020202020204" pitchFamily="34" charset="0"/>
              </a:rPr>
              <a:t>.</a:t>
            </a:r>
            <a:endParaRPr lang="en-US" altLang="en-US" dirty="0">
              <a:solidFill>
                <a:schemeClr val="tx1"/>
              </a:solidFill>
              <a:latin typeface="Arial" panose="020B0604020202020204" pitchFamily="34" charset="0"/>
            </a:endParaRPr>
          </a:p>
          <a:p>
            <a:pPr marL="285750" lvl="0" indent="-285750" algn="r" rtl="1" eaLnBrk="0" fontAlgn="base" hangingPunct="0">
              <a:spcBef>
                <a:spcPct val="0"/>
              </a:spcBef>
              <a:spcAft>
                <a:spcPct val="0"/>
              </a:spcAft>
              <a:buFont typeface="Arial" panose="020B0604020202020204" pitchFamily="34" charset="0"/>
              <a:buChar char="•"/>
            </a:pPr>
            <a:r>
              <a:rPr lang="ar-SA" altLang="en-US" dirty="0">
                <a:solidFill>
                  <a:schemeClr val="tx1"/>
                </a:solidFill>
                <a:latin typeface="Arial" panose="020B0604020202020204" pitchFamily="34" charset="0"/>
                <a:cs typeface="Arial" panose="020B0604020202020204" pitchFamily="34" charset="0"/>
              </a:rPr>
              <a:t>سینوس و کسینوس الگوهای متفاوت و قابل درکی برای هر موقعیت تولید می‌کنن</a:t>
            </a:r>
            <a:r>
              <a:rPr lang="en-US" altLang="en-US" dirty="0">
                <a:solidFill>
                  <a:schemeClr val="tx1"/>
                </a:solidFill>
                <a:latin typeface="Arial" panose="020B0604020202020204" pitchFamily="34" charset="0"/>
                <a:cs typeface="Arial" panose="020B0604020202020204" pitchFamily="34" charset="0"/>
              </a:rPr>
              <a:t>.</a:t>
            </a:r>
            <a:endParaRPr lang="en-US" altLang="en-US" dirty="0">
              <a:solidFill>
                <a:schemeClr val="tx1"/>
              </a:solidFill>
              <a:latin typeface="Arial" panose="020B0604020202020204" pitchFamily="34" charset="0"/>
            </a:endParaRPr>
          </a:p>
          <a:p>
            <a:pPr marL="285750" lvl="0" indent="-285750" algn="r" rtl="1" eaLnBrk="0" fontAlgn="base" hangingPunct="0">
              <a:spcBef>
                <a:spcPct val="0"/>
              </a:spcBef>
              <a:spcAft>
                <a:spcPct val="0"/>
              </a:spcAft>
              <a:buFont typeface="Arial" panose="020B0604020202020204" pitchFamily="34" charset="0"/>
              <a:buChar char="•"/>
            </a:pPr>
            <a:r>
              <a:rPr lang="ar-SA" altLang="en-US" dirty="0">
                <a:solidFill>
                  <a:schemeClr val="tx1"/>
                </a:solidFill>
                <a:latin typeface="Arial" panose="020B0604020202020204" pitchFamily="34" charset="0"/>
                <a:cs typeface="Arial" panose="020B0604020202020204" pitchFamily="34" charset="0"/>
              </a:rPr>
              <a:t>این توابع باعث می‌شن مدل فاصله بین کلمات رو هم بفهمه</a:t>
            </a:r>
            <a:r>
              <a:rPr lang="en-US" altLang="en-US" dirty="0">
                <a:solidFill>
                  <a:schemeClr val="tx1"/>
                </a:solidFill>
                <a:latin typeface="Arial" panose="020B0604020202020204" pitchFamily="34" charset="0"/>
                <a:cs typeface="Arial" panose="020B0604020202020204" pitchFamily="34" charset="0"/>
              </a:rPr>
              <a:t>.</a:t>
            </a:r>
            <a:endParaRPr lang="en-US" altLang="en-US" dirty="0">
              <a:solidFill>
                <a:schemeClr val="tx1"/>
              </a:solidFill>
              <a:latin typeface="Arial" panose="020B0604020202020204" pitchFamily="34" charset="0"/>
            </a:endParaRPr>
          </a:p>
          <a:p>
            <a:pPr marL="285750" lvl="0" indent="-285750" algn="r" rtl="1" eaLnBrk="0" fontAlgn="base" hangingPunct="0">
              <a:spcBef>
                <a:spcPct val="0"/>
              </a:spcBef>
              <a:spcAft>
                <a:spcPct val="0"/>
              </a:spcAft>
              <a:buFont typeface="Arial" panose="020B0604020202020204" pitchFamily="34" charset="0"/>
              <a:buChar char="•"/>
            </a:pPr>
            <a:r>
              <a:rPr lang="ar-SA" altLang="en-US" dirty="0">
                <a:solidFill>
                  <a:schemeClr val="tx1"/>
                </a:solidFill>
                <a:latin typeface="Arial" panose="020B0604020202020204" pitchFamily="34" charset="0"/>
                <a:cs typeface="Arial" panose="020B0604020202020204" pitchFamily="34" charset="0"/>
              </a:rPr>
              <a:t>چون این کدگذاری ثابت و بدون یادگیریه، ساده و سریع انجام می‌شه</a:t>
            </a:r>
            <a:r>
              <a:rPr lang="en-US" altLang="en-US" dirty="0">
                <a:solidFill>
                  <a:schemeClr val="tx1"/>
                </a:solidFill>
                <a:latin typeface="Arial" panose="020B0604020202020204" pitchFamily="34" charset="0"/>
                <a:cs typeface="Arial" panose="020B0604020202020204" pitchFamily="34" charset="0"/>
              </a:rPr>
              <a:t>.</a:t>
            </a:r>
            <a:endParaRPr lang="en-US" altLang="en-US" dirty="0">
              <a:solidFill>
                <a:schemeClr val="tx1"/>
              </a:solidFill>
              <a:latin typeface="Arial" panose="020B0604020202020204" pitchFamily="34" charset="0"/>
            </a:endParaRPr>
          </a:p>
          <a:p>
            <a:pPr algn="r" rtl="1">
              <a:buNone/>
            </a:pPr>
            <a:endParaRPr lang="ar-IQ" b="1" dirty="0"/>
          </a:p>
          <a:p>
            <a:pPr algn="r" rtl="1"/>
            <a:endParaRPr lang="en-US" dirty="0"/>
          </a:p>
        </p:txBody>
      </p:sp>
    </p:spTree>
    <p:extLst>
      <p:ext uri="{BB962C8B-B14F-4D97-AF65-F5344CB8AC3E}">
        <p14:creationId xmlns:p14="http://schemas.microsoft.com/office/powerpoint/2010/main" val="3592211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down)">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0962C979-F4D3-563A-EDFB-5860841BC72E}"/>
              </a:ext>
            </a:extLst>
          </p:cNvPr>
          <p:cNvSpPr txBox="1"/>
          <p:nvPr/>
        </p:nvSpPr>
        <p:spPr>
          <a:xfrm>
            <a:off x="1424065" y="635927"/>
            <a:ext cx="10508104" cy="5586145"/>
          </a:xfrm>
          <a:prstGeom prst="rect">
            <a:avLst/>
          </a:prstGeom>
          <a:noFill/>
        </p:spPr>
        <p:txBody>
          <a:bodyPr wrap="square">
            <a:spAutoFit/>
          </a:bodyPr>
          <a:lstStyle/>
          <a:p>
            <a:pPr algn="just" rtl="1">
              <a:lnSpc>
                <a:spcPct val="150000"/>
              </a:lnSpc>
              <a:buNone/>
            </a:pPr>
            <a:r>
              <a:rPr lang="ar-IQ" sz="2400" dirty="0">
                <a:cs typeface="B Nazanin" panose="00000400000000000000" pitchFamily="2" charset="-78"/>
              </a:rPr>
              <a:t>ترنسفورمر از دو بخش اصلی تشکیل شده است: </a:t>
            </a:r>
            <a:r>
              <a:rPr lang="ar-IQ" sz="2400" b="1" dirty="0">
                <a:cs typeface="B Nazanin" panose="00000400000000000000" pitchFamily="2" charset="-78"/>
              </a:rPr>
              <a:t>رمزگذار</a:t>
            </a:r>
            <a:r>
              <a:rPr lang="en-US" sz="2400" b="1" dirty="0">
                <a:cs typeface="B Nazanin" panose="00000400000000000000" pitchFamily="2" charset="-78"/>
              </a:rPr>
              <a:t>(Encoder)</a:t>
            </a:r>
            <a:r>
              <a:rPr lang="en-US" sz="2400" dirty="0">
                <a:cs typeface="B Nazanin" panose="00000400000000000000" pitchFamily="2" charset="-78"/>
              </a:rPr>
              <a:t> </a:t>
            </a:r>
            <a:r>
              <a:rPr lang="fa-IR" sz="2400" dirty="0">
                <a:cs typeface="B Nazanin" panose="00000400000000000000" pitchFamily="2" charset="-78"/>
              </a:rPr>
              <a:t> </a:t>
            </a:r>
            <a:r>
              <a:rPr lang="ar-IQ" sz="2400" dirty="0">
                <a:cs typeface="B Nazanin" panose="00000400000000000000" pitchFamily="2" charset="-78"/>
              </a:rPr>
              <a:t>و </a:t>
            </a:r>
            <a:r>
              <a:rPr lang="ar-IQ" sz="2400" b="1" dirty="0">
                <a:cs typeface="B Nazanin" panose="00000400000000000000" pitchFamily="2" charset="-78"/>
              </a:rPr>
              <a:t>رمزگشا </a:t>
            </a:r>
            <a:r>
              <a:rPr lang="en-US" sz="2400" b="1" dirty="0">
                <a:cs typeface="B Nazanin" panose="00000400000000000000" pitchFamily="2" charset="-78"/>
              </a:rPr>
              <a:t>(Decoder)</a:t>
            </a:r>
            <a:br>
              <a:rPr lang="en-US" sz="2400" dirty="0">
                <a:cs typeface="B Nazanin" panose="00000400000000000000" pitchFamily="2" charset="-78"/>
              </a:rPr>
            </a:br>
            <a:r>
              <a:rPr lang="ar-IQ" sz="2400" b="1" dirty="0">
                <a:cs typeface="B Nazanin" panose="00000400000000000000" pitchFamily="2" charset="-78"/>
              </a:rPr>
              <a:t>رمزگذار</a:t>
            </a:r>
            <a:r>
              <a:rPr lang="ar-IQ" sz="2400" dirty="0">
                <a:cs typeface="B Nazanin" panose="00000400000000000000" pitchFamily="2" charset="-78"/>
              </a:rPr>
              <a:t>، ابتدا یک دنباله‌ی ورودی را دریافت می‌کند و آن را به یک سری بردار معنایی یا «نمایش‌های پنهان» تبدیل می‌کند. سپس </a:t>
            </a:r>
            <a:r>
              <a:rPr lang="ar-IQ" sz="2400" b="1" dirty="0">
                <a:cs typeface="B Nazanin" panose="00000400000000000000" pitchFamily="2" charset="-78"/>
              </a:rPr>
              <a:t>رمزگشا</a:t>
            </a:r>
            <a:r>
              <a:rPr lang="ar-IQ" sz="2400" dirty="0">
                <a:cs typeface="B Nazanin" panose="00000400000000000000" pitchFamily="2" charset="-78"/>
              </a:rPr>
              <a:t> با استفاده از این نمایش‌های پنهان، خروجی موردنظر را به‌صورت گام‌به‌گام تولید می‌کند.</a:t>
            </a:r>
          </a:p>
          <a:p>
            <a:pPr algn="just" rtl="1">
              <a:lnSpc>
                <a:spcPct val="150000"/>
              </a:lnSpc>
              <a:buNone/>
            </a:pPr>
            <a:r>
              <a:rPr lang="ar-IQ" sz="2400" dirty="0">
                <a:cs typeface="B Nazanin" panose="00000400000000000000" pitchFamily="2" charset="-78"/>
              </a:rPr>
              <a:t>هر کدام از این دو بخش </a:t>
            </a:r>
            <a:r>
              <a:rPr lang="en-US" sz="2400" dirty="0">
                <a:cs typeface="B Nazanin" panose="00000400000000000000" pitchFamily="2" charset="-78"/>
              </a:rPr>
              <a:t> Encoder) </a:t>
            </a:r>
            <a:r>
              <a:rPr lang="ar-IQ" sz="2400" dirty="0">
                <a:cs typeface="B Nazanin" panose="00000400000000000000" pitchFamily="2" charset="-78"/>
              </a:rPr>
              <a:t>و </a:t>
            </a:r>
            <a:r>
              <a:rPr lang="en-US" sz="2400" dirty="0">
                <a:cs typeface="B Nazanin" panose="00000400000000000000" pitchFamily="2" charset="-78"/>
              </a:rPr>
              <a:t>(Decoder، </a:t>
            </a:r>
            <a:r>
              <a:rPr lang="ar-IQ" sz="2400" dirty="0">
                <a:cs typeface="B Nazanin" panose="00000400000000000000" pitchFamily="2" charset="-78"/>
              </a:rPr>
              <a:t>شامل چندین لایه هستند که هر لایه از دو جزء کلیدی تشکیل شده است:</a:t>
            </a:r>
          </a:p>
          <a:p>
            <a:pPr marL="342900" indent="-342900" algn="just" rtl="1">
              <a:lnSpc>
                <a:spcPct val="150000"/>
              </a:lnSpc>
              <a:buFont typeface="Arial" panose="020B0604020202020204" pitchFamily="34" charset="0"/>
              <a:buChar char="•"/>
            </a:pPr>
            <a:r>
              <a:rPr lang="ar-IQ" sz="2400" b="1" dirty="0">
                <a:cs typeface="B Nazanin" panose="00000400000000000000" pitchFamily="2" charset="-78"/>
              </a:rPr>
              <a:t>توجه چندسری </a:t>
            </a:r>
            <a:r>
              <a:rPr lang="en-US" sz="2400" b="1" dirty="0">
                <a:cs typeface="B Nazanin" panose="00000400000000000000" pitchFamily="2" charset="-78"/>
              </a:rPr>
              <a:t> (Multi-head Self-Attention)</a:t>
            </a:r>
            <a:r>
              <a:rPr lang="en-US" sz="2400" dirty="0">
                <a:cs typeface="B Nazanin" panose="00000400000000000000" pitchFamily="2" charset="-78"/>
              </a:rPr>
              <a:t> </a:t>
            </a:r>
            <a:r>
              <a:rPr lang="ar-IQ" sz="2400" dirty="0">
                <a:cs typeface="B Nazanin" panose="00000400000000000000" pitchFamily="2" charset="-78"/>
              </a:rPr>
              <a:t>برای درک وابستگی بین بخش‌های مختلف دنباله.</a:t>
            </a:r>
          </a:p>
          <a:p>
            <a:pPr marL="342900" indent="-342900" algn="just" rtl="1">
              <a:lnSpc>
                <a:spcPct val="150000"/>
              </a:lnSpc>
              <a:buFont typeface="Arial" panose="020B0604020202020204" pitchFamily="34" charset="0"/>
              <a:buChar char="•"/>
            </a:pPr>
            <a:r>
              <a:rPr lang="ar-IQ" sz="2400" b="1" dirty="0">
                <a:cs typeface="B Nazanin" panose="00000400000000000000" pitchFamily="2" charset="-78"/>
              </a:rPr>
              <a:t>شبکه عصبی پیش‌خور </a:t>
            </a:r>
            <a:r>
              <a:rPr lang="en-US" sz="2400" b="1" dirty="0">
                <a:cs typeface="B Nazanin" panose="00000400000000000000" pitchFamily="2" charset="-78"/>
              </a:rPr>
              <a:t> (Feed-Forward Neural Network)</a:t>
            </a:r>
            <a:r>
              <a:rPr lang="en-US" sz="2400" dirty="0">
                <a:cs typeface="B Nazanin" panose="00000400000000000000" pitchFamily="2" charset="-78"/>
              </a:rPr>
              <a:t> </a:t>
            </a:r>
            <a:r>
              <a:rPr lang="ar-IQ" sz="2400" dirty="0">
                <a:cs typeface="B Nazanin" panose="00000400000000000000" pitchFamily="2" charset="-78"/>
              </a:rPr>
              <a:t>برای پردازش ویژگی‌های به‌دست‌آمده.</a:t>
            </a:r>
          </a:p>
          <a:p>
            <a:pPr algn="just" rtl="1">
              <a:lnSpc>
                <a:spcPct val="150000"/>
              </a:lnSpc>
            </a:pPr>
            <a:r>
              <a:rPr lang="en-US" sz="2400" dirty="0">
                <a:cs typeface="B Nazanin" panose="00000400000000000000" pitchFamily="2" charset="-78"/>
              </a:rPr>
              <a:t>🔸 </a:t>
            </a:r>
            <a:r>
              <a:rPr lang="ar-IQ" sz="2400" dirty="0">
                <a:cs typeface="B Nazanin" panose="00000400000000000000" pitchFamily="2" charset="-78"/>
              </a:rPr>
              <a:t>منظور از </a:t>
            </a:r>
            <a:r>
              <a:rPr lang="ar-IQ" sz="2400" b="1" dirty="0">
                <a:cs typeface="B Nazanin" panose="00000400000000000000" pitchFamily="2" charset="-78"/>
              </a:rPr>
              <a:t>نمایش‌های پنهان</a:t>
            </a:r>
            <a:r>
              <a:rPr lang="ar-IQ" sz="2400" dirty="0">
                <a:cs typeface="B Nazanin" panose="00000400000000000000" pitchFamily="2" charset="-78"/>
              </a:rPr>
              <a:t>، بردارهایی هستند که در هر لایه از مدل ساخته می‌شوند و اطلاعات معنی‌دار ورودی را به‌صورت خلاصه‌شده نگه می‌دارند تا مدل بتواند آن‌ها را بهتر پردازش کند.</a:t>
            </a:r>
          </a:p>
        </p:txBody>
      </p:sp>
    </p:spTree>
    <p:extLst>
      <p:ext uri="{BB962C8B-B14F-4D97-AF65-F5344CB8AC3E}">
        <p14:creationId xmlns:p14="http://schemas.microsoft.com/office/powerpoint/2010/main" val="42937429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7DD2F4F-2454-9FFC-4168-F00CE1220DC6}"/>
              </a:ext>
            </a:extLst>
          </p:cNvPr>
          <p:cNvSpPr txBox="1"/>
          <p:nvPr/>
        </p:nvSpPr>
        <p:spPr>
          <a:xfrm>
            <a:off x="-42204" y="340930"/>
            <a:ext cx="7100797" cy="6378926"/>
          </a:xfrm>
          <a:prstGeom prst="rect">
            <a:avLst/>
          </a:prstGeom>
          <a:noFill/>
        </p:spPr>
        <p:txBody>
          <a:bodyPr wrap="square">
            <a:spAutoFit/>
          </a:bodyPr>
          <a:lstStyle/>
          <a:p>
            <a:pPr algn="just" rtl="1">
              <a:lnSpc>
                <a:spcPct val="115000"/>
              </a:lnSpc>
              <a:spcAft>
                <a:spcPts val="800"/>
              </a:spcAft>
              <a:buNone/>
            </a:pPr>
            <a:r>
              <a:rPr lang="en-US" sz="1900" kern="100" dirty="0">
                <a:effectLst/>
                <a:latin typeface="Calibri" panose="020F0502020204030204" pitchFamily="34" charset="0"/>
                <a:ea typeface="Calibri" panose="020F0502020204030204" pitchFamily="34" charset="0"/>
                <a:cs typeface="B Nazanin" panose="00000400000000000000" pitchFamily="2" charset="-78"/>
              </a:rPr>
              <a:t>Encoder</a:t>
            </a:r>
          </a:p>
          <a:p>
            <a:pPr algn="r" rtl="1">
              <a:buNone/>
            </a:pPr>
            <a:r>
              <a:rPr lang="ar-IQ" sz="1900" dirty="0">
                <a:cs typeface="B Nazanin" panose="00000400000000000000" pitchFamily="2" charset="-78"/>
              </a:rPr>
              <a:t>در معماری ترنسفورمر، </a:t>
            </a:r>
            <a:r>
              <a:rPr lang="en-US" sz="1900" dirty="0">
                <a:cs typeface="B Nazanin" panose="00000400000000000000" pitchFamily="2" charset="-78"/>
              </a:rPr>
              <a:t> Encoder </a:t>
            </a:r>
            <a:r>
              <a:rPr lang="ar-IQ" sz="1900" dirty="0">
                <a:cs typeface="B Nazanin" panose="00000400000000000000" pitchFamily="2" charset="-78"/>
              </a:rPr>
              <a:t>وظیفه دارد ورودی‌ها را تحلیل کرده و از آن‌ها ویژگی‌های مهم (نمایش‌های پنهان) استخراج کند.</a:t>
            </a:r>
          </a:p>
          <a:p>
            <a:pPr algn="r" rtl="1">
              <a:buNone/>
            </a:pPr>
            <a:r>
              <a:rPr lang="ar-IQ" sz="1900" dirty="0">
                <a:cs typeface="B Nazanin" panose="00000400000000000000" pitchFamily="2" charset="-78"/>
              </a:rPr>
              <a:t>ابتدا، ورودی‌های متنی به بردارهای عددی </a:t>
            </a:r>
            <a:r>
              <a:rPr lang="en-US" sz="1900" dirty="0">
                <a:cs typeface="B Nazanin" panose="00000400000000000000" pitchFamily="2" charset="-78"/>
              </a:rPr>
              <a:t> (embedding) </a:t>
            </a:r>
            <a:r>
              <a:rPr lang="ar-IQ" sz="1900" dirty="0">
                <a:cs typeface="B Nazanin" panose="00000400000000000000" pitchFamily="2" charset="-78"/>
              </a:rPr>
              <a:t>تبدیل می‌شوند. سپس به این بردارها کدگذاری موقعیتی </a:t>
            </a:r>
            <a:r>
              <a:rPr lang="en-US" sz="1900" dirty="0">
                <a:cs typeface="B Nazanin" panose="00000400000000000000" pitchFamily="2" charset="-78"/>
              </a:rPr>
              <a:t>(Positional Encoding) </a:t>
            </a:r>
            <a:r>
              <a:rPr lang="ar-IQ" sz="1900" dirty="0">
                <a:cs typeface="B Nazanin" panose="00000400000000000000" pitchFamily="2" charset="-78"/>
              </a:rPr>
              <a:t>اضافه می‌شود تا ترتیب واژه‌ها مشخص شود، چون ترنسفورمر به‌تنهایی ترتیب را نمی‌فهمد.</a:t>
            </a:r>
          </a:p>
          <a:p>
            <a:pPr algn="r" rtl="1">
              <a:buNone/>
            </a:pPr>
            <a:r>
              <a:rPr lang="ar-IQ" sz="1900" dirty="0">
                <a:cs typeface="B Nazanin" panose="00000400000000000000" pitchFamily="2" charset="-78"/>
              </a:rPr>
              <a:t>بعد از این مرحله، داده‌ها وارد چند لایه انکودر می‌شوند. هر لایه انکودر شامل دو قسمت اصلی است:</a:t>
            </a:r>
          </a:p>
          <a:p>
            <a:pPr algn="r" rtl="1">
              <a:buFont typeface="+mj-lt"/>
              <a:buAutoNum type="arabicPeriod"/>
            </a:pPr>
            <a:r>
              <a:rPr lang="ar-IQ" sz="1900" dirty="0">
                <a:cs typeface="B Nazanin" panose="00000400000000000000" pitchFamily="2" charset="-78"/>
              </a:rPr>
              <a:t>توجه چندسر </a:t>
            </a:r>
            <a:r>
              <a:rPr lang="en-US" sz="1900" dirty="0">
                <a:cs typeface="B Nazanin" panose="00000400000000000000" pitchFamily="2" charset="-78"/>
              </a:rPr>
              <a:t>(Multi-head Attention):</a:t>
            </a:r>
            <a:br>
              <a:rPr lang="en-US" sz="1900" dirty="0">
                <a:cs typeface="B Nazanin" panose="00000400000000000000" pitchFamily="2" charset="-78"/>
              </a:rPr>
            </a:br>
            <a:r>
              <a:rPr lang="ar-IQ" sz="1900" dirty="0">
                <a:cs typeface="B Nazanin" panose="00000400000000000000" pitchFamily="2" charset="-78"/>
              </a:rPr>
              <a:t>مدل با این بخش می‌تواند هم‌زمان به قسمت‌های مختلف جمله نگاه کند و روابط بین واژه‌ها را پیدا کند. این توجه با استفاده از سه بردار انجام می‌شود:</a:t>
            </a:r>
          </a:p>
          <a:p>
            <a:pPr marL="742950" lvl="1" indent="-285750" algn="r" rtl="1">
              <a:buFont typeface="+mj-lt"/>
              <a:buAutoNum type="arabicPeriod"/>
            </a:pPr>
            <a:r>
              <a:rPr lang="en-US" sz="1900" dirty="0">
                <a:cs typeface="B Nazanin" panose="00000400000000000000" pitchFamily="2" charset="-78"/>
              </a:rPr>
              <a:t>Query </a:t>
            </a:r>
            <a:r>
              <a:rPr lang="fa-IR" sz="1900" dirty="0">
                <a:cs typeface="B Nazanin" panose="00000400000000000000" pitchFamily="2" charset="-78"/>
              </a:rPr>
              <a:t>(</a:t>
            </a:r>
            <a:r>
              <a:rPr lang="ar-IQ" sz="1900" dirty="0">
                <a:cs typeface="B Nazanin" panose="00000400000000000000" pitchFamily="2" charset="-78"/>
              </a:rPr>
              <a:t>پرسش)</a:t>
            </a:r>
          </a:p>
          <a:p>
            <a:pPr marL="742950" lvl="1" indent="-285750" algn="r" rtl="1">
              <a:buFont typeface="+mj-lt"/>
              <a:buAutoNum type="arabicPeriod"/>
            </a:pPr>
            <a:r>
              <a:rPr lang="en-US" sz="1900" dirty="0">
                <a:cs typeface="B Nazanin" panose="00000400000000000000" pitchFamily="2" charset="-78"/>
              </a:rPr>
              <a:t>Key </a:t>
            </a:r>
            <a:r>
              <a:rPr lang="fa-IR" sz="1900" dirty="0">
                <a:cs typeface="B Nazanin" panose="00000400000000000000" pitchFamily="2" charset="-78"/>
              </a:rPr>
              <a:t>(</a:t>
            </a:r>
            <a:r>
              <a:rPr lang="ar-IQ" sz="1900" dirty="0">
                <a:cs typeface="B Nazanin" panose="00000400000000000000" pitchFamily="2" charset="-78"/>
              </a:rPr>
              <a:t>کلید)</a:t>
            </a:r>
          </a:p>
          <a:p>
            <a:pPr marL="742950" lvl="1" indent="-285750" algn="r" rtl="1">
              <a:buFont typeface="+mj-lt"/>
              <a:buAutoNum type="arabicPeriod"/>
            </a:pPr>
            <a:r>
              <a:rPr lang="en-US" sz="1900" dirty="0">
                <a:cs typeface="B Nazanin" panose="00000400000000000000" pitchFamily="2" charset="-78"/>
              </a:rPr>
              <a:t>Value </a:t>
            </a:r>
            <a:r>
              <a:rPr lang="fa-IR" sz="1900" dirty="0">
                <a:cs typeface="B Nazanin" panose="00000400000000000000" pitchFamily="2" charset="-78"/>
              </a:rPr>
              <a:t>(</a:t>
            </a:r>
            <a:r>
              <a:rPr lang="ar-IQ" sz="1900" dirty="0">
                <a:cs typeface="B Nazanin" panose="00000400000000000000" pitchFamily="2" charset="-78"/>
              </a:rPr>
              <a:t>مقدار)</a:t>
            </a:r>
          </a:p>
          <a:p>
            <a:pPr algn="r" rtl="1">
              <a:buFont typeface="+mj-lt"/>
              <a:buAutoNum type="arabicPeriod"/>
            </a:pPr>
            <a:r>
              <a:rPr lang="ar-IQ" sz="1900" dirty="0">
                <a:cs typeface="B Nazanin" panose="00000400000000000000" pitchFamily="2" charset="-78"/>
              </a:rPr>
              <a:t>شبکه‌ی پیش‌خور </a:t>
            </a:r>
            <a:r>
              <a:rPr lang="en-US" sz="1900" dirty="0">
                <a:cs typeface="B Nazanin" panose="00000400000000000000" pitchFamily="2" charset="-78"/>
              </a:rPr>
              <a:t>Feed Forward Network – FFN</a:t>
            </a:r>
            <a:br>
              <a:rPr lang="en-US" sz="1900" dirty="0">
                <a:cs typeface="B Nazanin" panose="00000400000000000000" pitchFamily="2" charset="-78"/>
              </a:rPr>
            </a:br>
            <a:r>
              <a:rPr lang="ar-IQ" sz="1900" dirty="0">
                <a:cs typeface="B Nazanin" panose="00000400000000000000" pitchFamily="2" charset="-78"/>
              </a:rPr>
              <a:t>یک شبکه عصبی ساده که روی هر موقعیت جداگانه کار می‌کند و ویژگی‌ها را بهتر ترکیب می‌کند.</a:t>
            </a:r>
          </a:p>
          <a:p>
            <a:pPr algn="r" rtl="1">
              <a:buNone/>
            </a:pPr>
            <a:r>
              <a:rPr lang="ar-IQ" sz="1900" dirty="0">
                <a:cs typeface="B Nazanin" panose="00000400000000000000" pitchFamily="2" charset="-78"/>
              </a:rPr>
              <a:t>در پایان هر بخش، از نرمال‌سازی لایه‌ای </a:t>
            </a:r>
            <a:r>
              <a:rPr lang="en-US" sz="1900" dirty="0">
                <a:cs typeface="B Nazanin" panose="00000400000000000000" pitchFamily="2" charset="-78"/>
              </a:rPr>
              <a:t> (Layer Normalization) </a:t>
            </a:r>
            <a:r>
              <a:rPr lang="ar-IQ" sz="1900" dirty="0">
                <a:cs typeface="B Nazanin" panose="00000400000000000000" pitchFamily="2" charset="-78"/>
              </a:rPr>
              <a:t>و اتصال باقیمانده </a:t>
            </a:r>
            <a:r>
              <a:rPr lang="en-US" sz="1900" dirty="0">
                <a:cs typeface="B Nazanin" panose="00000400000000000000" pitchFamily="2" charset="-78"/>
              </a:rPr>
              <a:t>(Residual Connection) </a:t>
            </a:r>
            <a:r>
              <a:rPr lang="ar-IQ" sz="1900" dirty="0">
                <a:cs typeface="B Nazanin" panose="00000400000000000000" pitchFamily="2" charset="-78"/>
              </a:rPr>
              <a:t>استفاده می‌شود تا آموزش بهتر و پایدارتر انجام شود.</a:t>
            </a:r>
          </a:p>
          <a:p>
            <a:pPr algn="r" rtl="1"/>
            <a:r>
              <a:rPr lang="ar-IQ" sz="1900" dirty="0">
                <a:cs typeface="B Nazanin" panose="00000400000000000000" pitchFamily="2" charset="-78"/>
              </a:rPr>
              <a:t>این لایه‌ها چند بار تکرار می‌شوند. در نهایت، خروجی انکودر به </a:t>
            </a:r>
            <a:r>
              <a:rPr lang="en-US" sz="1900" dirty="0">
                <a:cs typeface="B Nazanin" panose="00000400000000000000" pitchFamily="2" charset="-78"/>
              </a:rPr>
              <a:t>Decoder </a:t>
            </a:r>
            <a:r>
              <a:rPr lang="ar-IQ" sz="1900" dirty="0">
                <a:cs typeface="B Nazanin" panose="00000400000000000000" pitchFamily="2" charset="-78"/>
              </a:rPr>
              <a:t>فرستاده می‌شود تا خروجی نهایی (مثل ترجمه یا پاسخ) تولید شود.</a:t>
            </a:r>
          </a:p>
        </p:txBody>
      </p:sp>
      <p:pic>
        <p:nvPicPr>
          <p:cNvPr id="7" name="Picture 6">
            <a:extLst>
              <a:ext uri="{FF2B5EF4-FFF2-40B4-BE49-F238E27FC236}">
                <a16:creationId xmlns:a16="http://schemas.microsoft.com/office/drawing/2014/main" id="{6975C1AA-6B2D-AA63-C52C-52030A82EA2C}"/>
              </a:ext>
            </a:extLst>
          </p:cNvPr>
          <p:cNvPicPr>
            <a:picLocks noChangeAspect="1"/>
          </p:cNvPicPr>
          <p:nvPr/>
        </p:nvPicPr>
        <p:blipFill>
          <a:blip r:embed="rId2">
            <a:extLst>
              <a:ext uri="{28A0092B-C50C-407E-A947-70E740481C1C}">
                <a14:useLocalDpi xmlns:a14="http://schemas.microsoft.com/office/drawing/2010/main" val="0"/>
              </a:ext>
            </a:extLst>
          </a:blip>
          <a:srcRect l="6012" r="26470"/>
          <a:stretch/>
        </p:blipFill>
        <p:spPr>
          <a:xfrm>
            <a:off x="7100797" y="541471"/>
            <a:ext cx="5047659" cy="577505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42781648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0255621-1D81-03E6-507B-CB20E070356A}"/>
              </a:ext>
            </a:extLst>
          </p:cNvPr>
          <p:cNvSpPr>
            <a:spLocks noGrp="1"/>
          </p:cNvSpPr>
          <p:nvPr>
            <p:ph type="sldNum" sz="quarter" idx="4"/>
          </p:nvPr>
        </p:nvSpPr>
        <p:spPr>
          <a:xfrm>
            <a:off x="914400" y="6246254"/>
            <a:ext cx="631065" cy="296214"/>
          </a:xfrm>
        </p:spPr>
        <p:txBody>
          <a:bodyPr/>
          <a:lstStyle/>
          <a:p>
            <a:fld id="{B5CEABB6-07DC-46E8-9B57-56EC44A396E5}" type="slidenum">
              <a:rPr lang="en-US" smtClean="0"/>
              <a:pPr/>
              <a:t>2</a:t>
            </a:fld>
            <a:endParaRPr lang="en-US" dirty="0"/>
          </a:p>
        </p:txBody>
      </p:sp>
      <p:sp>
        <p:nvSpPr>
          <p:cNvPr id="10" name="TextBox 9">
            <a:extLst>
              <a:ext uri="{FF2B5EF4-FFF2-40B4-BE49-F238E27FC236}">
                <a16:creationId xmlns:a16="http://schemas.microsoft.com/office/drawing/2014/main" id="{87EE39AE-6B01-D7B8-0AC3-D87919ED15A1}"/>
              </a:ext>
            </a:extLst>
          </p:cNvPr>
          <p:cNvSpPr txBox="1"/>
          <p:nvPr/>
        </p:nvSpPr>
        <p:spPr>
          <a:xfrm>
            <a:off x="344775" y="761090"/>
            <a:ext cx="6442022" cy="5335820"/>
          </a:xfrm>
          <a:prstGeom prst="rect">
            <a:avLst/>
          </a:prstGeom>
          <a:noFill/>
        </p:spPr>
        <p:txBody>
          <a:bodyPr wrap="square">
            <a:spAutoFit/>
          </a:bodyPr>
          <a:lstStyle/>
          <a:p>
            <a:pPr algn="r" rtl="1">
              <a:lnSpc>
                <a:spcPct val="115000"/>
              </a:lnSpc>
              <a:spcBef>
                <a:spcPts val="1800"/>
              </a:spcBef>
              <a:spcAft>
                <a:spcPts val="400"/>
              </a:spcAft>
              <a:buNone/>
            </a:pPr>
            <a:r>
              <a:rPr lang="prs-AF" sz="2800" b="1" kern="100" dirty="0">
                <a:solidFill>
                  <a:srgbClr val="000000"/>
                </a:solidFill>
                <a:effectLst/>
                <a:latin typeface="Calibri Light" panose="020F0302020204030204" pitchFamily="34" charset="0"/>
                <a:ea typeface="Times New Roman" panose="02020603050405020304" pitchFamily="18" charset="0"/>
                <a:cs typeface="B Nazanin" panose="00000400000000000000" pitchFamily="2" charset="-78"/>
              </a:rPr>
              <a:t>۱. مقدمه </a:t>
            </a:r>
            <a:endParaRPr lang="en-US" sz="2800" b="1" kern="100"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algn="r" rtl="1">
              <a:lnSpc>
                <a:spcPct val="115000"/>
              </a:lnSpc>
              <a:spcAft>
                <a:spcPts val="800"/>
              </a:spcAft>
              <a:buNone/>
            </a:pPr>
            <a:r>
              <a:rPr lang="prs-AF" sz="2400" b="1" kern="100" dirty="0">
                <a:effectLst/>
                <a:latin typeface="Calibri" panose="020F0502020204030204" pitchFamily="34" charset="0"/>
                <a:ea typeface="Calibri" panose="020F0502020204030204" pitchFamily="34" charset="0"/>
                <a:cs typeface="B Nazanin" panose="00000400000000000000" pitchFamily="2" charset="-78"/>
              </a:rPr>
              <a:t>دیپ لرنینگ (</a:t>
            </a:r>
            <a:r>
              <a:rPr lang="en-US" sz="2400" b="1" kern="100" dirty="0">
                <a:effectLst/>
                <a:latin typeface="Calibri" panose="020F0502020204030204" pitchFamily="34" charset="0"/>
                <a:ea typeface="Calibri" panose="020F0502020204030204" pitchFamily="34" charset="0"/>
                <a:cs typeface="B Nazanin" panose="00000400000000000000" pitchFamily="2" charset="-78"/>
              </a:rPr>
              <a:t>Deep Learning</a:t>
            </a:r>
            <a:r>
              <a:rPr lang="prs-AF" sz="2400" b="1" kern="100" dirty="0">
                <a:effectLst/>
                <a:latin typeface="Calibri" panose="020F0502020204030204" pitchFamily="34" charset="0"/>
                <a:ea typeface="Calibri" panose="020F0502020204030204" pitchFamily="34" charset="0"/>
                <a:cs typeface="B Nazanin" panose="00000400000000000000" pitchFamily="2" charset="-78"/>
              </a:rPr>
              <a:t>)</a:t>
            </a:r>
            <a:endParaRPr lang="en-US" b="1" kern="100" dirty="0">
              <a:effectLst/>
              <a:latin typeface="Calibri" panose="020F0502020204030204" pitchFamily="34" charset="0"/>
              <a:ea typeface="Calibri" panose="020F0502020204030204" pitchFamily="34" charset="0"/>
              <a:cs typeface="Arial" panose="020B0604020202020204" pitchFamily="34" charset="0"/>
            </a:endParaRPr>
          </a:p>
          <a:p>
            <a:pPr algn="just" rtl="1">
              <a:lnSpc>
                <a:spcPct val="115000"/>
              </a:lnSpc>
              <a:spcAft>
                <a:spcPts val="800"/>
              </a:spcAft>
              <a:buNone/>
            </a:pPr>
            <a:r>
              <a:rPr lang="prs-AF" sz="2000" kern="100" dirty="0">
                <a:effectLst/>
                <a:latin typeface="Calibri" panose="020F0502020204030204" pitchFamily="34" charset="0"/>
                <a:ea typeface="Calibri" panose="020F0502020204030204" pitchFamily="34" charset="0"/>
                <a:cs typeface="B Nazanin" panose="00000400000000000000" pitchFamily="2" charset="-78"/>
              </a:rPr>
              <a:t>یادگیری عمیق شاخه‌ای از یادگیری ماشین است که بر استفاده از شبکه‌های عصبی با چندین لایه (معروف به شبکه‌های عمیق) تمرکز دارد. این روش‌ها قادرند ویژگی‌های پیچیده و انتزاعی را از داده‌های خام یاد بگیرند و در بسیاری از کاربردهای هوش مصنوعی عملکردی نزدیک به انسان ارائه دهند.  ترجمه ماشینی و درک زبان (</a:t>
            </a:r>
            <a:r>
              <a:rPr lang="en-US" sz="2000" kern="100" dirty="0">
                <a:effectLst/>
                <a:latin typeface="Calibri" panose="020F0502020204030204" pitchFamily="34" charset="0"/>
                <a:ea typeface="Calibri" panose="020F0502020204030204" pitchFamily="34" charset="0"/>
                <a:cs typeface="B Nazanin" panose="00000400000000000000" pitchFamily="2" charset="-78"/>
              </a:rPr>
              <a:t>NLP</a:t>
            </a:r>
            <a:r>
              <a:rPr lang="prs-AF" sz="2000" kern="100" dirty="0">
                <a:effectLst/>
                <a:latin typeface="Calibri" panose="020F0502020204030204" pitchFamily="34" charset="0"/>
                <a:ea typeface="Calibri" panose="020F0502020204030204" pitchFamily="34" charset="0"/>
                <a:cs typeface="B Nazanin" panose="00000400000000000000" pitchFamily="2" charset="-78"/>
              </a:rPr>
              <a:t>) </a:t>
            </a:r>
            <a:r>
              <a:rPr lang="prs-AF" sz="2000" kern="100" dirty="0">
                <a:effectLst/>
                <a:latin typeface="Calibri" panose="020F0502020204030204" pitchFamily="34" charset="0"/>
                <a:ea typeface="Calibri" panose="020F0502020204030204" pitchFamily="34" charset="0"/>
                <a:cs typeface="Arial" panose="020B0604020202020204" pitchFamily="34" charset="0"/>
              </a:rPr>
              <a:t>—</a:t>
            </a:r>
            <a:r>
              <a:rPr lang="prs-AF" sz="2000" kern="100" dirty="0">
                <a:effectLst/>
                <a:latin typeface="Calibri" panose="020F0502020204030204" pitchFamily="34" charset="0"/>
                <a:ea typeface="Calibri" panose="020F0502020204030204" pitchFamily="34" charset="0"/>
                <a:cs typeface="B Nazanin" panose="00000400000000000000" pitchFamily="2" charset="-78"/>
              </a:rPr>
              <a:t> سیستم‌های پیشنهاددهنده (مثلاً در نتفلیکس یا آمازون) .</a:t>
            </a:r>
            <a:endParaRPr lang="en-US" kern="100" dirty="0">
              <a:effectLst/>
              <a:latin typeface="Calibri" panose="020F0502020204030204" pitchFamily="34" charset="0"/>
              <a:ea typeface="Calibri" panose="020F0502020204030204" pitchFamily="34" charset="0"/>
              <a:cs typeface="Arial" panose="020B0604020202020204" pitchFamily="34" charset="0"/>
            </a:endParaRPr>
          </a:p>
          <a:p>
            <a:pPr algn="just" rtl="1">
              <a:lnSpc>
                <a:spcPct val="115000"/>
              </a:lnSpc>
              <a:spcAft>
                <a:spcPts val="800"/>
              </a:spcAft>
              <a:buNone/>
            </a:pPr>
            <a:r>
              <a:rPr lang="prs-AF" sz="2400" b="1" kern="100" dirty="0">
                <a:effectLst/>
                <a:latin typeface="Calibri" panose="020F0502020204030204" pitchFamily="34" charset="0"/>
                <a:ea typeface="Calibri" panose="020F0502020204030204" pitchFamily="34" charset="0"/>
                <a:cs typeface="B Nazanin" panose="00000400000000000000" pitchFamily="2" charset="-78"/>
              </a:rPr>
              <a:t>شبکه‌های عصبی (</a:t>
            </a:r>
            <a:r>
              <a:rPr lang="en-US" sz="2400" b="1" kern="100" dirty="0">
                <a:effectLst/>
                <a:latin typeface="Calibri" panose="020F0502020204030204" pitchFamily="34" charset="0"/>
                <a:ea typeface="Calibri" panose="020F0502020204030204" pitchFamily="34" charset="0"/>
                <a:cs typeface="B Nazanin" panose="00000400000000000000" pitchFamily="2" charset="-78"/>
              </a:rPr>
              <a:t>Artificial Neural Networks</a:t>
            </a:r>
            <a:r>
              <a:rPr lang="prs-AF" sz="2400" b="1" kern="100" dirty="0">
                <a:effectLst/>
                <a:latin typeface="Calibri" panose="020F0502020204030204" pitchFamily="34" charset="0"/>
                <a:ea typeface="Calibri" panose="020F0502020204030204" pitchFamily="34" charset="0"/>
                <a:cs typeface="B Nazanin" panose="00000400000000000000" pitchFamily="2" charset="-78"/>
              </a:rPr>
              <a:t>)</a:t>
            </a:r>
            <a:endParaRPr lang="en-US" b="1" kern="100" dirty="0">
              <a:effectLst/>
              <a:latin typeface="Calibri" panose="020F0502020204030204" pitchFamily="34" charset="0"/>
              <a:ea typeface="Calibri" panose="020F0502020204030204" pitchFamily="34" charset="0"/>
              <a:cs typeface="Arial" panose="020B0604020202020204" pitchFamily="34" charset="0"/>
            </a:endParaRPr>
          </a:p>
          <a:p>
            <a:pPr algn="just" rtl="1">
              <a:lnSpc>
                <a:spcPct val="115000"/>
              </a:lnSpc>
              <a:spcAft>
                <a:spcPts val="800"/>
              </a:spcAft>
            </a:pPr>
            <a:r>
              <a:rPr lang="prs-AF" sz="2000" kern="100" dirty="0">
                <a:effectLst/>
                <a:latin typeface="Calibri" panose="020F0502020204030204" pitchFamily="34" charset="0"/>
                <a:ea typeface="Calibri" panose="020F0502020204030204" pitchFamily="34" charset="0"/>
                <a:cs typeface="B Nazanin" panose="00000400000000000000" pitchFamily="2" charset="-78"/>
              </a:rPr>
              <a:t>شبکه‌های عصبی مصنوعی از ساختار مغز انسان الهام گرفته‌اند. آن‌ها شامل مجموعه‌ای از "نورون‌ها" هستند که اطلاعات را در لایه‌های مختلف پردازش می‌کنند. در ابتدایی‌ترین شکل، این شبکه‌ها شامل لایه ورودی، چند لایه پنهان، و یک لایه خروجی هستند. پایه‌ای برای توسعه‌ی مدل‌های پیشرفته مثل </a:t>
            </a:r>
            <a:r>
              <a:rPr lang="en-US" sz="2000" kern="100" dirty="0">
                <a:effectLst/>
                <a:latin typeface="Calibri" panose="020F0502020204030204" pitchFamily="34" charset="0"/>
                <a:ea typeface="Calibri" panose="020F0502020204030204" pitchFamily="34" charset="0"/>
                <a:cs typeface="B Nazanin" panose="00000400000000000000" pitchFamily="2" charset="-78"/>
              </a:rPr>
              <a:t>RNN</a:t>
            </a:r>
            <a:r>
              <a:rPr lang="prs-AF" sz="2000" kern="100" dirty="0">
                <a:effectLst/>
                <a:latin typeface="Calibri" panose="020F0502020204030204" pitchFamily="34" charset="0"/>
                <a:ea typeface="Calibri" panose="020F0502020204030204" pitchFamily="34" charset="0"/>
                <a:cs typeface="B Nazanin" panose="00000400000000000000" pitchFamily="2" charset="-78"/>
              </a:rPr>
              <a:t>، </a:t>
            </a:r>
            <a:r>
              <a:rPr lang="en-US" sz="2000" kern="100" dirty="0">
                <a:effectLst/>
                <a:latin typeface="Calibri" panose="020F0502020204030204" pitchFamily="34" charset="0"/>
                <a:ea typeface="Calibri" panose="020F0502020204030204" pitchFamily="34" charset="0"/>
                <a:cs typeface="B Nazanin" panose="00000400000000000000" pitchFamily="2" charset="-78"/>
              </a:rPr>
              <a:t>CNN</a:t>
            </a:r>
            <a:r>
              <a:rPr lang="prs-AF" sz="2000" kern="100" dirty="0">
                <a:effectLst/>
                <a:latin typeface="Calibri" panose="020F0502020204030204" pitchFamily="34" charset="0"/>
                <a:ea typeface="Calibri" panose="020F0502020204030204" pitchFamily="34" charset="0"/>
                <a:cs typeface="B Nazanin" panose="00000400000000000000" pitchFamily="2" charset="-78"/>
              </a:rPr>
              <a:t>، و </a:t>
            </a:r>
            <a:r>
              <a:rPr lang="en-US" sz="2000" kern="100" dirty="0">
                <a:effectLst/>
                <a:latin typeface="Calibri" panose="020F0502020204030204" pitchFamily="34" charset="0"/>
                <a:ea typeface="Calibri" panose="020F0502020204030204" pitchFamily="34" charset="0"/>
                <a:cs typeface="B Nazanin" panose="00000400000000000000" pitchFamily="2" charset="-78"/>
              </a:rPr>
              <a:t>Transformer</a:t>
            </a:r>
            <a:r>
              <a:rPr lang="prs-AF" sz="2000" kern="100" dirty="0">
                <a:effectLst/>
                <a:latin typeface="Calibri" panose="020F0502020204030204" pitchFamily="34" charset="0"/>
                <a:ea typeface="Calibri" panose="020F0502020204030204" pitchFamily="34" charset="0"/>
                <a:cs typeface="B Nazanin" panose="00000400000000000000" pitchFamily="2" charset="-78"/>
              </a:rPr>
              <a:t>  </a:t>
            </a:r>
            <a:r>
              <a:rPr lang="prs-AF" sz="2000" kern="100" dirty="0">
                <a:effectLst/>
                <a:latin typeface="Calibri" panose="020F0502020204030204" pitchFamily="34" charset="0"/>
                <a:ea typeface="Calibri" panose="020F0502020204030204" pitchFamily="34" charset="0"/>
                <a:cs typeface="Arial" panose="020B0604020202020204" pitchFamily="34" charset="0"/>
              </a:rPr>
              <a:t>—</a:t>
            </a:r>
            <a:r>
              <a:rPr lang="prs-AF" sz="2000" kern="100" dirty="0">
                <a:effectLst/>
                <a:latin typeface="Calibri" panose="020F0502020204030204" pitchFamily="34" charset="0"/>
                <a:ea typeface="Calibri" panose="020F0502020204030204" pitchFamily="34" charset="0"/>
                <a:cs typeface="B Nazanin" panose="00000400000000000000" pitchFamily="2" charset="-78"/>
              </a:rPr>
              <a:t> آموزش‌پذیر با استفاده از داده‌های واقعی .</a:t>
            </a:r>
            <a:endParaRPr lang="en-US" kern="1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5420594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489AB91-B3D5-1662-F7A2-F4EFB4B54D1A}"/>
              </a:ext>
            </a:extLst>
          </p:cNvPr>
          <p:cNvSpPr txBox="1"/>
          <p:nvPr/>
        </p:nvSpPr>
        <p:spPr>
          <a:xfrm>
            <a:off x="5366479" y="341700"/>
            <a:ext cx="6530716" cy="6361229"/>
          </a:xfrm>
          <a:prstGeom prst="rect">
            <a:avLst/>
          </a:prstGeom>
          <a:noFill/>
        </p:spPr>
        <p:txBody>
          <a:bodyPr wrap="square">
            <a:spAutoFit/>
          </a:bodyPr>
          <a:lstStyle/>
          <a:p>
            <a:pPr algn="r" rtl="1">
              <a:lnSpc>
                <a:spcPct val="115000"/>
              </a:lnSpc>
              <a:spcAft>
                <a:spcPts val="800"/>
              </a:spcAft>
              <a:buNone/>
            </a:pPr>
            <a:r>
              <a:rPr lang="en-US" sz="1800" b="1" kern="100" dirty="0">
                <a:effectLst/>
                <a:latin typeface="Calibri" panose="020F0502020204030204" pitchFamily="34" charset="0"/>
                <a:ea typeface="Calibri" panose="020F0502020204030204" pitchFamily="34" charset="0"/>
                <a:cs typeface="B Nazanin" panose="00000400000000000000" pitchFamily="2" charset="-78"/>
              </a:rPr>
              <a:t>Decoder</a:t>
            </a:r>
            <a:endParaRPr lang="en-US" sz="1600" b="1" kern="100" dirty="0">
              <a:effectLst/>
              <a:latin typeface="Calibri" panose="020F0502020204030204" pitchFamily="34" charset="0"/>
              <a:ea typeface="Calibri" panose="020F0502020204030204" pitchFamily="34" charset="0"/>
              <a:cs typeface="B Nazanin" panose="00000400000000000000" pitchFamily="2" charset="-78"/>
            </a:endParaRPr>
          </a:p>
          <a:p>
            <a:pPr algn="r" rtl="1">
              <a:buNone/>
            </a:pPr>
            <a:r>
              <a:rPr lang="ar-IQ" sz="1900" dirty="0">
                <a:cs typeface="B Nazanin" panose="00000400000000000000" pitchFamily="2" charset="-78"/>
              </a:rPr>
              <a:t>در معماری ترنسفورمر، </a:t>
            </a:r>
            <a:r>
              <a:rPr lang="en-US" sz="1900" dirty="0">
                <a:cs typeface="B Nazanin" panose="00000400000000000000" pitchFamily="2" charset="-78"/>
              </a:rPr>
              <a:t> Decoder </a:t>
            </a:r>
            <a:r>
              <a:rPr lang="ar-IQ" sz="1900" dirty="0">
                <a:cs typeface="B Nazanin" panose="00000400000000000000" pitchFamily="2" charset="-78"/>
              </a:rPr>
              <a:t>بخشی است که وظیفه تولید خروجی نهایی را دارد؛ مثلاً ترجمه یک جمله یا تولید پاسخ.</a:t>
            </a:r>
          </a:p>
          <a:p>
            <a:pPr algn="r" rtl="1">
              <a:buNone/>
            </a:pPr>
            <a:r>
              <a:rPr lang="ar-IQ" sz="1900" dirty="0">
                <a:cs typeface="B Nazanin" panose="00000400000000000000" pitchFamily="2" charset="-78"/>
              </a:rPr>
              <a:t>فرآیند دیکودر به این صورت است:</a:t>
            </a:r>
          </a:p>
          <a:p>
            <a:pPr algn="r" rtl="1">
              <a:buFont typeface="+mj-lt"/>
              <a:buAutoNum type="arabicPeriod"/>
            </a:pPr>
            <a:r>
              <a:rPr lang="ar-IQ" sz="1900" dirty="0">
                <a:cs typeface="B Nazanin" panose="00000400000000000000" pitchFamily="2" charset="-78"/>
              </a:rPr>
              <a:t>ورودی دیکودر (مثلاً کلمات قبلی خروجی) به بردار عددی </a:t>
            </a:r>
            <a:r>
              <a:rPr lang="en-US" sz="1900" dirty="0">
                <a:cs typeface="B Nazanin" panose="00000400000000000000" pitchFamily="2" charset="-78"/>
              </a:rPr>
              <a:t> (embedding) </a:t>
            </a:r>
            <a:r>
              <a:rPr lang="ar-IQ" sz="1900" dirty="0">
                <a:cs typeface="B Nazanin" panose="00000400000000000000" pitchFamily="2" charset="-78"/>
              </a:rPr>
              <a:t>تبدیل می‌شود. سپس، اطلاعات موقعیت‌یابی </a:t>
            </a:r>
            <a:r>
              <a:rPr lang="en-US" sz="1900" dirty="0">
                <a:cs typeface="B Nazanin" panose="00000400000000000000" pitchFamily="2" charset="-78"/>
              </a:rPr>
              <a:t>(Positional Encoding) </a:t>
            </a:r>
            <a:r>
              <a:rPr lang="ar-IQ" sz="1900" dirty="0">
                <a:cs typeface="B Nazanin" panose="00000400000000000000" pitchFamily="2" charset="-78"/>
              </a:rPr>
              <a:t>به آن اضافه می‌شود تا ترتیب کلمات مشخص باشد.</a:t>
            </a:r>
          </a:p>
          <a:p>
            <a:pPr algn="r" rtl="1">
              <a:buFont typeface="+mj-lt"/>
              <a:buAutoNum type="arabicPeriod"/>
            </a:pPr>
            <a:r>
              <a:rPr lang="ar-IQ" sz="1900" dirty="0">
                <a:cs typeface="B Nazanin" panose="00000400000000000000" pitchFamily="2" charset="-78"/>
              </a:rPr>
              <a:t>سپس داده‌ها وارد چندین لایه دیکودر می‌شوند. هر لایه شامل سه بخش اصلی است:</a:t>
            </a:r>
          </a:p>
          <a:p>
            <a:pPr marL="742950" lvl="1" indent="-285750" algn="r" rtl="1">
              <a:buFont typeface="+mj-lt"/>
              <a:buAutoNum type="arabicPeriod"/>
            </a:pPr>
            <a:r>
              <a:rPr lang="ar-IQ" sz="1900" dirty="0">
                <a:cs typeface="B Nazanin" panose="00000400000000000000" pitchFamily="2" charset="-78"/>
              </a:rPr>
              <a:t>توجه چندسر با ماسک </a:t>
            </a:r>
            <a:r>
              <a:rPr lang="en-US" sz="1900" dirty="0">
                <a:cs typeface="B Nazanin" panose="00000400000000000000" pitchFamily="2" charset="-78"/>
              </a:rPr>
              <a:t>(Masked Multi-head Self-Attention)</a:t>
            </a:r>
            <a:br>
              <a:rPr lang="en-US" sz="1900" dirty="0">
                <a:cs typeface="B Nazanin" panose="00000400000000000000" pitchFamily="2" charset="-78"/>
              </a:rPr>
            </a:br>
            <a:r>
              <a:rPr lang="ar-IQ" sz="1900" dirty="0">
                <a:cs typeface="B Nazanin" panose="00000400000000000000" pitchFamily="2" charset="-78"/>
              </a:rPr>
              <a:t>این بخش فقط اجازه می‌دهد هر کلمه به کلمات قبلی خودش توجه کند، نه کلمات آینده. این کار برای حفظ ترتیب در تولید خروجی ضروری است.</a:t>
            </a:r>
          </a:p>
          <a:p>
            <a:pPr marL="742950" lvl="1" indent="-285750" algn="r" rtl="1">
              <a:buFont typeface="+mj-lt"/>
              <a:buAutoNum type="arabicPeriod"/>
            </a:pPr>
            <a:r>
              <a:rPr lang="ar-IQ" sz="1900" dirty="0">
                <a:cs typeface="B Nazanin" panose="00000400000000000000" pitchFamily="2" charset="-78"/>
              </a:rPr>
              <a:t>توجه چندسر به خروجی انکودر </a:t>
            </a:r>
            <a:r>
              <a:rPr lang="en-US" sz="1900" dirty="0">
                <a:cs typeface="B Nazanin" panose="00000400000000000000" pitchFamily="2" charset="-78"/>
              </a:rPr>
              <a:t>(Encoder-Decoder Attention)</a:t>
            </a:r>
            <a:br>
              <a:rPr lang="en-US" sz="1900" dirty="0">
                <a:cs typeface="B Nazanin" panose="00000400000000000000" pitchFamily="2" charset="-78"/>
              </a:rPr>
            </a:br>
            <a:r>
              <a:rPr lang="ar-IQ" sz="1900" dirty="0">
                <a:cs typeface="B Nazanin" panose="00000400000000000000" pitchFamily="2" charset="-78"/>
              </a:rPr>
              <a:t>در این مرحله، دیکودر به خروجی‌های انکودر نگاه می‌کند تا تصمیم بگیرد که به کدام قسمت از ورودی اصلی (مثلاً جمله اولیه) توجه کند.</a:t>
            </a:r>
          </a:p>
          <a:p>
            <a:pPr marL="742950" lvl="1" indent="-285750" algn="r" rtl="1">
              <a:buFont typeface="+mj-lt"/>
              <a:buAutoNum type="arabicPeriod"/>
            </a:pPr>
            <a:r>
              <a:rPr lang="ar-IQ" sz="1900" dirty="0">
                <a:cs typeface="B Nazanin" panose="00000400000000000000" pitchFamily="2" charset="-78"/>
              </a:rPr>
              <a:t>شبکه‌ی پیش‌خور </a:t>
            </a:r>
            <a:r>
              <a:rPr lang="en-US" sz="1900" dirty="0">
                <a:cs typeface="B Nazanin" panose="00000400000000000000" pitchFamily="2" charset="-78"/>
              </a:rPr>
              <a:t>(Feed Forward Network)</a:t>
            </a:r>
            <a:br>
              <a:rPr lang="en-US" sz="1900" dirty="0">
                <a:cs typeface="B Nazanin" panose="00000400000000000000" pitchFamily="2" charset="-78"/>
              </a:rPr>
            </a:br>
            <a:r>
              <a:rPr lang="ar-IQ" sz="1900" dirty="0">
                <a:cs typeface="B Nazanin" panose="00000400000000000000" pitchFamily="2" charset="-78"/>
              </a:rPr>
              <a:t>ویژگی‌های هر موقعیت به‌صورت جداگانه پردازش می‌شود.</a:t>
            </a:r>
          </a:p>
          <a:p>
            <a:pPr algn="r" rtl="1">
              <a:buFont typeface="+mj-lt"/>
              <a:buAutoNum type="arabicPeriod"/>
            </a:pPr>
            <a:r>
              <a:rPr lang="ar-IQ" sz="1900" dirty="0">
                <a:cs typeface="B Nazanin" panose="00000400000000000000" pitchFamily="2" charset="-78"/>
              </a:rPr>
              <a:t>بعد از هر بخش، از نرمال‌سازی لایه‌ای </a:t>
            </a:r>
            <a:r>
              <a:rPr lang="en-US" sz="1900" dirty="0">
                <a:cs typeface="B Nazanin" panose="00000400000000000000" pitchFamily="2" charset="-78"/>
              </a:rPr>
              <a:t>(Layer Normalization) </a:t>
            </a:r>
            <a:r>
              <a:rPr lang="ar-IQ" sz="1900" dirty="0">
                <a:cs typeface="B Nazanin" panose="00000400000000000000" pitchFamily="2" charset="-78"/>
              </a:rPr>
              <a:t>و اتصال باقیمانده </a:t>
            </a:r>
            <a:r>
              <a:rPr lang="en-US" sz="1900" dirty="0">
                <a:cs typeface="B Nazanin" panose="00000400000000000000" pitchFamily="2" charset="-78"/>
              </a:rPr>
              <a:t>(Residual Connection) </a:t>
            </a:r>
            <a:r>
              <a:rPr lang="ar-IQ" sz="1900" dirty="0">
                <a:cs typeface="B Nazanin" panose="00000400000000000000" pitchFamily="2" charset="-78"/>
              </a:rPr>
              <a:t>استفاده می‌شود.</a:t>
            </a:r>
          </a:p>
          <a:p>
            <a:pPr algn="r" rtl="1">
              <a:buNone/>
            </a:pPr>
            <a:r>
              <a:rPr lang="ar-IQ" sz="1900" dirty="0">
                <a:cs typeface="B Nazanin" panose="00000400000000000000" pitchFamily="2" charset="-78"/>
              </a:rPr>
              <a:t>در پایان، خروجی آخرین لایه از طریق یک لایه خطی و سپس تابع </a:t>
            </a:r>
            <a:r>
              <a:rPr lang="en-US" sz="1900" dirty="0">
                <a:cs typeface="B Nazanin" panose="00000400000000000000" pitchFamily="2" charset="-78"/>
              </a:rPr>
              <a:t> </a:t>
            </a:r>
            <a:r>
              <a:rPr lang="en-US" sz="1900" dirty="0" err="1">
                <a:cs typeface="B Nazanin" panose="00000400000000000000" pitchFamily="2" charset="-78"/>
              </a:rPr>
              <a:t>Softmax</a:t>
            </a:r>
            <a:r>
              <a:rPr lang="en-US" sz="1900" dirty="0">
                <a:cs typeface="B Nazanin" panose="00000400000000000000" pitchFamily="2" charset="-78"/>
              </a:rPr>
              <a:t> </a:t>
            </a:r>
            <a:r>
              <a:rPr lang="ar-IQ" sz="1900" dirty="0">
                <a:cs typeface="B Nazanin" panose="00000400000000000000" pitchFamily="2" charset="-78"/>
              </a:rPr>
              <a:t>به یک توزیع احتمال روی واژگان تبدیل می‌شود تا کلمه بعدی انتخاب شود.</a:t>
            </a:r>
          </a:p>
          <a:p>
            <a:pPr algn="r" rtl="1"/>
            <a:r>
              <a:rPr lang="ar-IQ" sz="1900" dirty="0">
                <a:cs typeface="B Nazanin" panose="00000400000000000000" pitchFamily="2" charset="-78"/>
              </a:rPr>
              <a:t>این فرایند برای هر کلمه تکرار می‌شود تا کل جمله خروجی ساخته شود.</a:t>
            </a:r>
          </a:p>
        </p:txBody>
      </p:sp>
      <p:pic>
        <p:nvPicPr>
          <p:cNvPr id="6" name="Picture 5">
            <a:extLst>
              <a:ext uri="{FF2B5EF4-FFF2-40B4-BE49-F238E27FC236}">
                <a16:creationId xmlns:a16="http://schemas.microsoft.com/office/drawing/2014/main" id="{C888C751-C00A-66C6-595C-9BD03F9466FE}"/>
              </a:ext>
            </a:extLst>
          </p:cNvPr>
          <p:cNvPicPr>
            <a:picLocks noChangeAspect="1"/>
          </p:cNvPicPr>
          <p:nvPr/>
        </p:nvPicPr>
        <p:blipFill>
          <a:blip r:embed="rId2">
            <a:extLst>
              <a:ext uri="{28A0092B-C50C-407E-A947-70E740481C1C}">
                <a14:useLocalDpi xmlns:a14="http://schemas.microsoft.com/office/drawing/2010/main" val="0"/>
              </a:ext>
            </a:extLst>
          </a:blip>
          <a:srcRect l="15788" r="15508"/>
          <a:stretch/>
        </p:blipFill>
        <p:spPr>
          <a:xfrm>
            <a:off x="267510" y="591970"/>
            <a:ext cx="5071673" cy="589242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11954181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FC880B6D-02DC-AED6-85A9-2B25BDD92B1C}"/>
              </a:ext>
            </a:extLst>
          </p:cNvPr>
          <p:cNvSpPr>
            <a:spLocks noGrp="1"/>
          </p:cNvSpPr>
          <p:nvPr>
            <p:ph type="sldNum" sz="quarter" idx="4"/>
          </p:nvPr>
        </p:nvSpPr>
        <p:spPr/>
        <p:txBody>
          <a:bodyPr/>
          <a:lstStyle/>
          <a:p>
            <a:fld id="{B5CEABB6-07DC-46E8-9B57-56EC44A396E5}" type="slidenum">
              <a:rPr lang="en-US" smtClean="0"/>
              <a:pPr/>
              <a:t>21</a:t>
            </a:fld>
            <a:endParaRPr lang="en-US" dirty="0"/>
          </a:p>
        </p:txBody>
      </p:sp>
      <p:sp>
        <p:nvSpPr>
          <p:cNvPr id="7" name="TextBox 6">
            <a:extLst>
              <a:ext uri="{FF2B5EF4-FFF2-40B4-BE49-F238E27FC236}">
                <a16:creationId xmlns:a16="http://schemas.microsoft.com/office/drawing/2014/main" id="{2F8A60EF-3DD1-0052-00EA-90CCFDC94F52}"/>
              </a:ext>
            </a:extLst>
          </p:cNvPr>
          <p:cNvSpPr txBox="1"/>
          <p:nvPr/>
        </p:nvSpPr>
        <p:spPr>
          <a:xfrm>
            <a:off x="619592" y="482809"/>
            <a:ext cx="10672996" cy="848694"/>
          </a:xfrm>
          <a:prstGeom prst="rect">
            <a:avLst/>
          </a:prstGeom>
          <a:noFill/>
        </p:spPr>
        <p:txBody>
          <a:bodyPr wrap="square">
            <a:spAutoFit/>
          </a:bodyPr>
          <a:lstStyle/>
          <a:p>
            <a:pPr algn="r" rtl="1">
              <a:lnSpc>
                <a:spcPct val="115000"/>
              </a:lnSpc>
              <a:spcAft>
                <a:spcPts val="800"/>
              </a:spcAft>
              <a:buNone/>
            </a:pPr>
            <a:r>
              <a:rPr lang="en-US" sz="2000" b="1" kern="100" dirty="0">
                <a:effectLst/>
                <a:latin typeface="Calibri" panose="020F0502020204030204" pitchFamily="34" charset="0"/>
                <a:ea typeface="Calibri" panose="020F0502020204030204" pitchFamily="34" charset="0"/>
                <a:cs typeface="B Nazanin" panose="00000400000000000000" pitchFamily="2" charset="-78"/>
              </a:rPr>
              <a:t>Masking</a:t>
            </a:r>
            <a:endParaRPr lang="fa-IR" sz="2000" b="1" kern="100" dirty="0">
              <a:effectLst/>
              <a:latin typeface="Calibri" panose="020F0502020204030204" pitchFamily="34" charset="0"/>
              <a:ea typeface="Calibri" panose="020F0502020204030204" pitchFamily="34" charset="0"/>
              <a:cs typeface="B Nazanin" panose="00000400000000000000" pitchFamily="2" charset="-78"/>
            </a:endParaRPr>
          </a:p>
          <a:p>
            <a:pPr algn="r" rtl="1">
              <a:lnSpc>
                <a:spcPct val="115000"/>
              </a:lnSpc>
              <a:spcAft>
                <a:spcPts val="800"/>
              </a:spcAft>
              <a:buNone/>
            </a:pPr>
            <a:endParaRPr lang="en-US"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944DB65C-96E9-C8BC-D858-D329435022ED}"/>
              </a:ext>
            </a:extLst>
          </p:cNvPr>
          <p:cNvSpPr>
            <a:spLocks noChangeArrowheads="1"/>
          </p:cNvSpPr>
          <p:nvPr/>
        </p:nvSpPr>
        <p:spPr bwMode="auto">
          <a:xfrm>
            <a:off x="0" y="907156"/>
            <a:ext cx="11292588" cy="5043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r" defTabSz="914400" rtl="1" eaLnBrk="0" fontAlgn="base" latinLnBrk="0" hangingPunct="0">
              <a:lnSpc>
                <a:spcPct val="150000"/>
              </a:lnSpc>
              <a:spcBef>
                <a:spcPct val="0"/>
              </a:spcBef>
              <a:spcAft>
                <a:spcPct val="0"/>
              </a:spcAft>
              <a:buClrTx/>
              <a:buSzTx/>
              <a:buFontTx/>
              <a:buNone/>
              <a:tabLst/>
            </a:pPr>
            <a:r>
              <a:rPr kumimoji="0" lang="ar-SA" altLang="en-US" b="0" i="0" u="none" strike="noStrike" cap="none" normalizeH="0" baseline="0" dirty="0">
                <a:ln>
                  <a:noFill/>
                </a:ln>
                <a:solidFill>
                  <a:schemeClr val="tx1"/>
                </a:solidFill>
                <a:effectLst/>
                <a:latin typeface="Arial" panose="020B0604020202020204" pitchFamily="34" charset="0"/>
                <a:cs typeface="B Nazanin" panose="00000400000000000000" pitchFamily="2" charset="-78"/>
              </a:rPr>
              <a:t>در پیاده‌سازی ترنسفورمرها</a:t>
            </a:r>
            <a:r>
              <a:rPr kumimoji="0" lang="en-US" altLang="en-US" b="0" i="0" u="none" strike="noStrike" cap="none" normalizeH="0" baseline="0" dirty="0">
                <a:ln>
                  <a:noFill/>
                </a:ln>
                <a:solidFill>
                  <a:schemeClr val="tx1"/>
                </a:solidFill>
                <a:effectLst/>
                <a:latin typeface="Arial" panose="020B0604020202020204" pitchFamily="34" charset="0"/>
                <a:cs typeface="B Nazanin" panose="00000400000000000000" pitchFamily="2" charset="-78"/>
              </a:rPr>
              <a:t>، </a:t>
            </a:r>
            <a:r>
              <a:rPr kumimoji="0" lang="ar-SA" altLang="en-US" b="1" i="0" u="none" strike="noStrike" cap="none" normalizeH="0" baseline="0" dirty="0">
                <a:ln>
                  <a:noFill/>
                </a:ln>
                <a:solidFill>
                  <a:schemeClr val="tx1"/>
                </a:solidFill>
                <a:effectLst/>
                <a:latin typeface="Arial" panose="020B0604020202020204" pitchFamily="34" charset="0"/>
                <a:cs typeface="B Nazanin" panose="00000400000000000000" pitchFamily="2" charset="-78"/>
              </a:rPr>
              <a:t>ماسک‌گذاری</a:t>
            </a:r>
            <a:r>
              <a:rPr kumimoji="0" lang="en-US" altLang="en-US" b="1" i="0" u="none" strike="noStrike" cap="none" normalizeH="0" baseline="0" dirty="0">
                <a:ln>
                  <a:noFill/>
                </a:ln>
                <a:solidFill>
                  <a:schemeClr val="tx1"/>
                </a:solidFill>
                <a:effectLst/>
                <a:latin typeface="Arial" panose="020B0604020202020204" pitchFamily="34" charset="0"/>
                <a:cs typeface="B Nazanin" panose="00000400000000000000" pitchFamily="2" charset="-78"/>
              </a:rPr>
              <a:t> (Masking)</a:t>
            </a:r>
            <a:r>
              <a:rPr kumimoji="0" lang="en-US" altLang="en-US" b="0" i="0" u="none" strike="noStrike" cap="none" normalizeH="0" baseline="0" dirty="0">
                <a:ln>
                  <a:noFill/>
                </a:ln>
                <a:solidFill>
                  <a:schemeClr val="tx1"/>
                </a:solidFill>
                <a:effectLst/>
                <a:latin typeface="Arial" panose="020B0604020202020204" pitchFamily="34" charset="0"/>
                <a:cs typeface="B Nazanin" panose="00000400000000000000" pitchFamily="2" charset="-78"/>
              </a:rPr>
              <a:t> </a:t>
            </a:r>
            <a:r>
              <a:rPr kumimoji="0" lang="ar-SA" altLang="en-US" b="0" i="0" u="none" strike="noStrike" cap="none" normalizeH="0" baseline="0" dirty="0">
                <a:ln>
                  <a:noFill/>
                </a:ln>
                <a:solidFill>
                  <a:schemeClr val="tx1"/>
                </a:solidFill>
                <a:effectLst/>
                <a:latin typeface="Arial" panose="020B0604020202020204" pitchFamily="34" charset="0"/>
                <a:cs typeface="B Nazanin" panose="00000400000000000000" pitchFamily="2" charset="-78"/>
              </a:rPr>
              <a:t>نقشی کلیدی در کنترل دسترسی هر توکن به سایر توکن‌ها دارد. دو نوع اصلی ماسک وجود دارد</a:t>
            </a:r>
            <a:r>
              <a:rPr kumimoji="0" lang="en-US" altLang="en-US" b="0" i="0" u="none" strike="noStrike" cap="none" normalizeH="0" baseline="0" dirty="0">
                <a:ln>
                  <a:noFill/>
                </a:ln>
                <a:solidFill>
                  <a:schemeClr val="tx1"/>
                </a:solidFill>
                <a:effectLst/>
                <a:latin typeface="Arial" panose="020B0604020202020204" pitchFamily="34" charset="0"/>
                <a:cs typeface="B Nazanin" panose="00000400000000000000" pitchFamily="2" charset="-78"/>
              </a:rPr>
              <a:t>:</a:t>
            </a:r>
          </a:p>
          <a:p>
            <a:pPr marL="0" marR="0" lvl="0" indent="0" algn="r" defTabSz="914400" rtl="1" eaLnBrk="0" fontAlgn="base" latinLnBrk="0" hangingPunct="0">
              <a:lnSpc>
                <a:spcPct val="150000"/>
              </a:lnSpc>
              <a:spcBef>
                <a:spcPct val="0"/>
              </a:spcBef>
              <a:spcAft>
                <a:spcPct val="0"/>
              </a:spcAft>
              <a:buClrTx/>
              <a:buSzTx/>
              <a:buFontTx/>
              <a:buAutoNum type="arabicPeriod"/>
              <a:tabLst/>
            </a:pPr>
            <a:r>
              <a:rPr kumimoji="0" lang="ar-SA" altLang="en-US" b="1" i="0" u="none" strike="noStrike" cap="none" normalizeH="0" baseline="0" dirty="0">
                <a:ln>
                  <a:noFill/>
                </a:ln>
                <a:solidFill>
                  <a:schemeClr val="tx1"/>
                </a:solidFill>
                <a:effectLst/>
                <a:latin typeface="Arial" panose="020B0604020202020204" pitchFamily="34" charset="0"/>
                <a:cs typeface="B Nazanin" panose="00000400000000000000" pitchFamily="2" charset="-78"/>
              </a:rPr>
              <a:t>ماسک پَدینگ</a:t>
            </a:r>
            <a:r>
              <a:rPr kumimoji="0" lang="en-US" altLang="en-US" b="1" i="0" u="none" strike="noStrike" cap="none" normalizeH="0" baseline="0" dirty="0">
                <a:ln>
                  <a:noFill/>
                </a:ln>
                <a:solidFill>
                  <a:schemeClr val="tx1"/>
                </a:solidFill>
                <a:effectLst/>
                <a:latin typeface="Arial" panose="020B0604020202020204" pitchFamily="34" charset="0"/>
                <a:cs typeface="B Nazanin" panose="00000400000000000000" pitchFamily="2" charset="-78"/>
              </a:rPr>
              <a:t> (Padding Mask):</a:t>
            </a:r>
            <a:br>
              <a:rPr kumimoji="0" lang="en-US" altLang="en-US" b="0" i="0" u="none" strike="noStrike" cap="none" normalizeH="0" baseline="0" dirty="0">
                <a:ln>
                  <a:noFill/>
                </a:ln>
                <a:solidFill>
                  <a:schemeClr val="tx1"/>
                </a:solidFill>
                <a:effectLst/>
                <a:latin typeface="Arial" panose="020B0604020202020204" pitchFamily="34" charset="0"/>
                <a:cs typeface="B Nazanin" panose="00000400000000000000" pitchFamily="2" charset="-78"/>
              </a:rPr>
            </a:br>
            <a:r>
              <a:rPr kumimoji="0" lang="ar-SA" altLang="en-US" b="0" i="0" u="none" strike="noStrike" cap="none" normalizeH="0" baseline="0" dirty="0">
                <a:ln>
                  <a:noFill/>
                </a:ln>
                <a:solidFill>
                  <a:schemeClr val="tx1"/>
                </a:solidFill>
                <a:effectLst/>
                <a:latin typeface="Arial" panose="020B0604020202020204" pitchFamily="34" charset="0"/>
                <a:cs typeface="B Nazanin" panose="00000400000000000000" pitchFamily="2" charset="-78"/>
              </a:rPr>
              <a:t>زمانی استفاده می‌شود که جملات ورودی طول‌های متفاوتی دارند. برای یکسان‌سازی طول‌ها، از توکن‌های</a:t>
            </a:r>
            <a:r>
              <a:rPr kumimoji="0" lang="en-US" altLang="en-US" b="0" i="0" u="none" strike="noStrike" cap="none" normalizeH="0" baseline="0" dirty="0">
                <a:ln>
                  <a:noFill/>
                </a:ln>
                <a:solidFill>
                  <a:schemeClr val="tx1"/>
                </a:solidFill>
                <a:effectLst/>
                <a:latin typeface="Arial" panose="020B0604020202020204" pitchFamily="34" charset="0"/>
                <a:cs typeface="B Nazanin" panose="00000400000000000000" pitchFamily="2" charset="-78"/>
              </a:rPr>
              <a:t> [PAD] </a:t>
            </a:r>
            <a:r>
              <a:rPr kumimoji="0" lang="ar-SA" altLang="en-US" b="0" i="0" u="none" strike="noStrike" cap="none" normalizeH="0" baseline="0" dirty="0">
                <a:ln>
                  <a:noFill/>
                </a:ln>
                <a:solidFill>
                  <a:schemeClr val="tx1"/>
                </a:solidFill>
                <a:effectLst/>
                <a:latin typeface="Arial" panose="020B0604020202020204" pitchFamily="34" charset="0"/>
                <a:cs typeface="B Nazanin" panose="00000400000000000000" pitchFamily="2" charset="-78"/>
              </a:rPr>
              <a:t>استفاده می‌شود، اما این توکن‌ها اطلاعات مفیدی ندارند. ماسک پَدینگ جلوی توجه مدل به این بخش‌های بی‌معنا را می‌گیرد</a:t>
            </a:r>
            <a:r>
              <a:rPr kumimoji="0" lang="en-US" altLang="en-US" b="0" i="0" u="none" strike="noStrike" cap="none" normalizeH="0" baseline="0" dirty="0">
                <a:ln>
                  <a:noFill/>
                </a:ln>
                <a:solidFill>
                  <a:schemeClr val="tx1"/>
                </a:solidFill>
                <a:effectLst/>
                <a:latin typeface="Arial" panose="020B0604020202020204" pitchFamily="34" charset="0"/>
                <a:cs typeface="B Nazanin" panose="00000400000000000000" pitchFamily="2" charset="-78"/>
              </a:rPr>
              <a:t>.</a:t>
            </a:r>
          </a:p>
          <a:p>
            <a:pPr marL="0" marR="0" lvl="0" indent="0" algn="r" defTabSz="914400" rtl="1" eaLnBrk="0" fontAlgn="base" latinLnBrk="0" hangingPunct="0">
              <a:lnSpc>
                <a:spcPct val="150000"/>
              </a:lnSpc>
              <a:spcBef>
                <a:spcPct val="0"/>
              </a:spcBef>
              <a:spcAft>
                <a:spcPct val="0"/>
              </a:spcAft>
              <a:buClrTx/>
              <a:buSzTx/>
              <a:buFontTx/>
              <a:buAutoNum type="arabicPeriod" startAt="2"/>
              <a:tabLst/>
            </a:pPr>
            <a:r>
              <a:rPr kumimoji="0" lang="ar-SA" altLang="en-US" b="1" i="0" u="none" strike="noStrike" cap="none" normalizeH="0" baseline="0" dirty="0">
                <a:ln>
                  <a:noFill/>
                </a:ln>
                <a:solidFill>
                  <a:schemeClr val="tx1"/>
                </a:solidFill>
                <a:effectLst/>
                <a:latin typeface="Arial" panose="020B0604020202020204" pitchFamily="34" charset="0"/>
                <a:cs typeface="B Nazanin" panose="00000400000000000000" pitchFamily="2" charset="-78"/>
              </a:rPr>
              <a:t>ماسک پیش‌نگر</a:t>
            </a:r>
            <a:r>
              <a:rPr kumimoji="0" lang="en-US" altLang="en-US" b="1" i="0" u="none" strike="noStrike" cap="none" normalizeH="0" baseline="0" dirty="0">
                <a:ln>
                  <a:noFill/>
                </a:ln>
                <a:solidFill>
                  <a:schemeClr val="tx1"/>
                </a:solidFill>
                <a:effectLst/>
                <a:latin typeface="Arial" panose="020B0604020202020204" pitchFamily="34" charset="0"/>
                <a:cs typeface="B Nazanin" panose="00000400000000000000" pitchFamily="2" charset="-78"/>
              </a:rPr>
              <a:t> (Look-ahead Mask):</a:t>
            </a:r>
            <a:br>
              <a:rPr kumimoji="0" lang="en-US" altLang="en-US" b="0" i="0" u="none" strike="noStrike" cap="none" normalizeH="0" baseline="0" dirty="0">
                <a:ln>
                  <a:noFill/>
                </a:ln>
                <a:solidFill>
                  <a:schemeClr val="tx1"/>
                </a:solidFill>
                <a:effectLst/>
                <a:latin typeface="Arial" panose="020B0604020202020204" pitchFamily="34" charset="0"/>
                <a:cs typeface="B Nazanin" panose="00000400000000000000" pitchFamily="2" charset="-78"/>
              </a:rPr>
            </a:br>
            <a:r>
              <a:rPr kumimoji="0" lang="ar-SA" altLang="en-US" b="0" i="0" u="none" strike="noStrike" cap="none" normalizeH="0" baseline="0" dirty="0">
                <a:ln>
                  <a:noFill/>
                </a:ln>
                <a:solidFill>
                  <a:schemeClr val="tx1"/>
                </a:solidFill>
                <a:effectLst/>
                <a:latin typeface="Arial" panose="020B0604020202020204" pitchFamily="34" charset="0"/>
                <a:cs typeface="B Nazanin" panose="00000400000000000000" pitchFamily="2" charset="-78"/>
              </a:rPr>
              <a:t>در بخش دیکودر، هنگام آموزش، از این ماسک استفاده می‌شود تا مدل فقط به توکن‌های قبلی یا جاری نگاه کند و نه به توکن‌های بعدی. این کار برای شبیه‌سازی حالت پیش‌بینی واقعی (در زمان استنتاج) انجام می‌شود تا مدل نتواند از آینده تقلب کند. به این ترتیب</a:t>
            </a:r>
            <a:r>
              <a:rPr kumimoji="0" lang="en-US" altLang="en-US" b="0" i="0" u="none" strike="noStrike" cap="none" normalizeH="0" baseline="0" dirty="0">
                <a:ln>
                  <a:noFill/>
                </a:ln>
                <a:solidFill>
                  <a:schemeClr val="tx1"/>
                </a:solidFill>
                <a:effectLst/>
                <a:latin typeface="Arial" panose="020B0604020202020204" pitchFamily="34" charset="0"/>
                <a:cs typeface="B Nazanin" panose="00000400000000000000" pitchFamily="2" charset="-78"/>
              </a:rPr>
              <a:t>، </a:t>
            </a:r>
            <a:r>
              <a:rPr kumimoji="0" lang="ar-SA" altLang="en-US" b="1" i="0" u="none" strike="noStrike" cap="none" normalizeH="0" baseline="0" dirty="0">
                <a:ln>
                  <a:noFill/>
                </a:ln>
                <a:solidFill>
                  <a:schemeClr val="tx1"/>
                </a:solidFill>
                <a:effectLst/>
                <a:latin typeface="Arial" panose="020B0604020202020204" pitchFamily="34" charset="0"/>
                <a:cs typeface="B Nazanin" panose="00000400000000000000" pitchFamily="2" charset="-78"/>
              </a:rPr>
              <a:t>نشت اطلاعات</a:t>
            </a:r>
            <a:r>
              <a:rPr kumimoji="0" lang="en-US" altLang="en-US" b="1" i="0" u="none" strike="noStrike" cap="none" normalizeH="0" baseline="0" dirty="0">
                <a:ln>
                  <a:noFill/>
                </a:ln>
                <a:solidFill>
                  <a:schemeClr val="tx1"/>
                </a:solidFill>
                <a:effectLst/>
                <a:latin typeface="Arial" panose="020B0604020202020204" pitchFamily="34" charset="0"/>
                <a:cs typeface="B Nazanin" panose="00000400000000000000" pitchFamily="2" charset="-78"/>
              </a:rPr>
              <a:t> (information leakage)</a:t>
            </a:r>
            <a:r>
              <a:rPr kumimoji="0" lang="en-US" altLang="en-US" b="0" i="0" u="none" strike="noStrike" cap="none" normalizeH="0" baseline="0" dirty="0">
                <a:ln>
                  <a:noFill/>
                </a:ln>
                <a:solidFill>
                  <a:schemeClr val="tx1"/>
                </a:solidFill>
                <a:effectLst/>
                <a:latin typeface="Arial" panose="020B0604020202020204" pitchFamily="34" charset="0"/>
                <a:cs typeface="B Nazanin" panose="00000400000000000000" pitchFamily="2" charset="-78"/>
              </a:rPr>
              <a:t> </a:t>
            </a:r>
            <a:r>
              <a:rPr kumimoji="0" lang="ar-SA" altLang="en-US" b="0" i="0" u="none" strike="noStrike" cap="none" normalizeH="0" baseline="0" dirty="0">
                <a:ln>
                  <a:noFill/>
                </a:ln>
                <a:solidFill>
                  <a:schemeClr val="tx1"/>
                </a:solidFill>
                <a:effectLst/>
                <a:latin typeface="Arial" panose="020B0604020202020204" pitchFamily="34" charset="0"/>
                <a:cs typeface="B Nazanin" panose="00000400000000000000" pitchFamily="2" charset="-78"/>
              </a:rPr>
              <a:t>جلوگیری می‌شود</a:t>
            </a:r>
            <a:r>
              <a:rPr kumimoji="0" lang="en-US" altLang="en-US" b="0" i="0" u="none" strike="noStrike" cap="none" normalizeH="0" baseline="0" dirty="0">
                <a:ln>
                  <a:noFill/>
                </a:ln>
                <a:solidFill>
                  <a:schemeClr val="tx1"/>
                </a:solidFill>
                <a:effectLst/>
                <a:latin typeface="Arial" panose="020B0604020202020204" pitchFamily="34" charset="0"/>
                <a:cs typeface="B Nazanin" panose="00000400000000000000" pitchFamily="2" charset="-78"/>
              </a:rPr>
              <a:t>.</a:t>
            </a:r>
          </a:p>
          <a:p>
            <a:pPr marL="0" marR="0" lvl="0" indent="0" algn="r" defTabSz="914400" rtl="1" eaLnBrk="0" fontAlgn="base" latinLnBrk="0" hangingPunct="0">
              <a:lnSpc>
                <a:spcPct val="150000"/>
              </a:lnSpc>
              <a:spcBef>
                <a:spcPct val="0"/>
              </a:spcBef>
              <a:spcAft>
                <a:spcPct val="0"/>
              </a:spcAft>
              <a:buClrTx/>
              <a:buSzTx/>
              <a:buFontTx/>
              <a:buNone/>
              <a:tabLst/>
            </a:pPr>
            <a:r>
              <a:rPr kumimoji="0" lang="ar-SA" altLang="en-US" b="0" i="0" u="none" strike="noStrike" cap="none" normalizeH="0" baseline="0" dirty="0">
                <a:ln>
                  <a:noFill/>
                </a:ln>
                <a:solidFill>
                  <a:schemeClr val="tx1"/>
                </a:solidFill>
                <a:effectLst/>
                <a:latin typeface="Arial" panose="020B0604020202020204" pitchFamily="34" charset="0"/>
                <a:cs typeface="B Nazanin" panose="00000400000000000000" pitchFamily="2" charset="-78"/>
              </a:rPr>
              <a:t>این ماسک‌ها معمولاً با قرار دادن مقادیر بسیار منفی (مانند منفی بی‌نهایت) در مکان‌های نامجاز ماتریس توجه اعمال می‌شوند. این مقادیر پس از اعمال تابع</a:t>
            </a:r>
            <a:r>
              <a:rPr kumimoji="0" lang="en-US" altLang="en-US" b="0" i="0" u="none" strike="noStrike" cap="none" normalizeH="0" baseline="0" dirty="0">
                <a:ln>
                  <a:noFill/>
                </a:ln>
                <a:solidFill>
                  <a:schemeClr val="tx1"/>
                </a:solidFill>
                <a:effectLst/>
                <a:latin typeface="Arial" panose="020B0604020202020204" pitchFamily="34" charset="0"/>
                <a:cs typeface="B Nazanin" panose="00000400000000000000" pitchFamily="2" charset="-78"/>
              </a:rPr>
              <a:t> </a:t>
            </a:r>
            <a:r>
              <a:rPr kumimoji="0" lang="en-US" altLang="en-US" b="0" i="0" u="none" strike="noStrike" cap="none" normalizeH="0" baseline="0" dirty="0" err="1">
                <a:ln>
                  <a:noFill/>
                </a:ln>
                <a:solidFill>
                  <a:schemeClr val="tx1"/>
                </a:solidFill>
                <a:effectLst/>
                <a:latin typeface="Arial" panose="020B0604020202020204" pitchFamily="34" charset="0"/>
                <a:cs typeface="B Nazanin" panose="00000400000000000000" pitchFamily="2" charset="-78"/>
              </a:rPr>
              <a:t>softmax</a:t>
            </a:r>
            <a:r>
              <a:rPr kumimoji="0" lang="en-US" altLang="en-US" b="0" i="0" u="none" strike="noStrike" cap="none" normalizeH="0" baseline="0" dirty="0">
                <a:ln>
                  <a:noFill/>
                </a:ln>
                <a:solidFill>
                  <a:schemeClr val="tx1"/>
                </a:solidFill>
                <a:effectLst/>
                <a:latin typeface="Arial" panose="020B0604020202020204" pitchFamily="34" charset="0"/>
                <a:cs typeface="B Nazanin" panose="00000400000000000000" pitchFamily="2" charset="-78"/>
              </a:rPr>
              <a:t> </a:t>
            </a:r>
            <a:r>
              <a:rPr kumimoji="0" lang="ar-SA" altLang="en-US" b="0" i="0" u="none" strike="noStrike" cap="none" normalizeH="0" baseline="0" dirty="0">
                <a:ln>
                  <a:noFill/>
                </a:ln>
                <a:solidFill>
                  <a:schemeClr val="tx1"/>
                </a:solidFill>
                <a:effectLst/>
                <a:latin typeface="Arial" panose="020B0604020202020204" pitchFamily="34" charset="0"/>
                <a:cs typeface="B Nazanin" panose="00000400000000000000" pitchFamily="2" charset="-78"/>
              </a:rPr>
              <a:t>باعث می‌شوند وزن توجه به آن نقاط تقریباً صفر شود</a:t>
            </a:r>
            <a:r>
              <a:rPr kumimoji="0" lang="en-US" altLang="en-US" b="0" i="0" u="none" strike="noStrike" cap="none" normalizeH="0" baseline="0" dirty="0">
                <a:ln>
                  <a:noFill/>
                </a:ln>
                <a:solidFill>
                  <a:schemeClr val="tx1"/>
                </a:solidFill>
                <a:effectLst/>
                <a:latin typeface="Arial" panose="020B0604020202020204" pitchFamily="34" charset="0"/>
                <a:cs typeface="B Nazanin" panose="00000400000000000000" pitchFamily="2" charset="-78"/>
              </a:rPr>
              <a:t>.</a:t>
            </a:r>
          </a:p>
          <a:p>
            <a:pPr marL="0" marR="0" lvl="0" indent="0" algn="r" defTabSz="914400" rtl="1" eaLnBrk="0" fontAlgn="base" latinLnBrk="0" hangingPunct="0">
              <a:lnSpc>
                <a:spcPct val="150000"/>
              </a:lnSpc>
              <a:spcBef>
                <a:spcPct val="0"/>
              </a:spcBef>
              <a:spcAft>
                <a:spcPct val="0"/>
              </a:spcAft>
              <a:buClrTx/>
              <a:buSzTx/>
              <a:buFontTx/>
              <a:buNone/>
              <a:tabLst/>
            </a:pPr>
            <a:r>
              <a:rPr kumimoji="0" lang="ar-SA" altLang="en-US" b="0" i="0" u="none" strike="noStrike" cap="none" normalizeH="0" baseline="0" dirty="0">
                <a:ln>
                  <a:noFill/>
                </a:ln>
                <a:solidFill>
                  <a:schemeClr val="tx1"/>
                </a:solidFill>
                <a:effectLst/>
                <a:latin typeface="Arial" panose="020B0604020202020204" pitchFamily="34" charset="0"/>
                <a:cs typeface="B Nazanin" panose="00000400000000000000" pitchFamily="2" charset="-78"/>
              </a:rPr>
              <a:t>برای ساخت ماسک پیش‌نگر، از یک</a:t>
            </a:r>
            <a:r>
              <a:rPr kumimoji="0" lang="en-US" altLang="en-US" b="0" i="0" u="none" strike="noStrike" cap="none" normalizeH="0" baseline="0" dirty="0">
                <a:ln>
                  <a:noFill/>
                </a:ln>
                <a:solidFill>
                  <a:schemeClr val="tx1"/>
                </a:solidFill>
                <a:effectLst/>
                <a:latin typeface="Arial" panose="020B0604020202020204" pitchFamily="34" charset="0"/>
                <a:cs typeface="B Nazanin" panose="00000400000000000000" pitchFamily="2" charset="-78"/>
              </a:rPr>
              <a:t> </a:t>
            </a:r>
            <a:r>
              <a:rPr kumimoji="0" lang="ar-SA" altLang="en-US" b="1" i="0" u="none" strike="noStrike" cap="none" normalizeH="0" baseline="0" dirty="0">
                <a:ln>
                  <a:noFill/>
                </a:ln>
                <a:solidFill>
                  <a:schemeClr val="tx1"/>
                </a:solidFill>
                <a:effectLst/>
                <a:latin typeface="Arial" panose="020B0604020202020204" pitchFamily="34" charset="0"/>
                <a:cs typeface="B Nazanin" panose="00000400000000000000" pitchFamily="2" charset="-78"/>
              </a:rPr>
              <a:t>ماتریس مثلثی پایین</a:t>
            </a:r>
            <a:r>
              <a:rPr kumimoji="0" lang="en-US" altLang="en-US" b="0" i="0" u="none" strike="noStrike" cap="none" normalizeH="0" baseline="0" dirty="0">
                <a:ln>
                  <a:noFill/>
                </a:ln>
                <a:solidFill>
                  <a:schemeClr val="tx1"/>
                </a:solidFill>
                <a:effectLst/>
                <a:latin typeface="Arial" panose="020B0604020202020204" pitchFamily="34" charset="0"/>
                <a:cs typeface="B Nazanin" panose="00000400000000000000" pitchFamily="2" charset="-78"/>
              </a:rPr>
              <a:t> </a:t>
            </a:r>
            <a:r>
              <a:rPr kumimoji="0" lang="ar-SA" altLang="en-US" b="0" i="0" u="none" strike="noStrike" cap="none" normalizeH="0" baseline="0" dirty="0">
                <a:ln>
                  <a:noFill/>
                </a:ln>
                <a:solidFill>
                  <a:schemeClr val="tx1"/>
                </a:solidFill>
                <a:effectLst/>
                <a:latin typeface="Arial" panose="020B0604020202020204" pitchFamily="34" charset="0"/>
                <a:cs typeface="B Nazanin" panose="00000400000000000000" pitchFamily="2" charset="-78"/>
              </a:rPr>
              <a:t>استفاده می‌شود که فقط به توکن‌های قبلی اجازه توجه می‌دهد. این ماتریس معمولاً در قالب یک</a:t>
            </a:r>
            <a:r>
              <a:rPr kumimoji="0" lang="en-US" altLang="en-US" b="0" i="0" u="none" strike="noStrike" cap="none" normalizeH="0" baseline="0" dirty="0">
                <a:ln>
                  <a:noFill/>
                </a:ln>
                <a:solidFill>
                  <a:schemeClr val="tx1"/>
                </a:solidFill>
                <a:effectLst/>
                <a:latin typeface="Arial" panose="020B0604020202020204" pitchFamily="34" charset="0"/>
                <a:cs typeface="B Nazanin" panose="00000400000000000000" pitchFamily="2" charset="-78"/>
              </a:rPr>
              <a:t> </a:t>
            </a:r>
            <a:r>
              <a:rPr kumimoji="0" lang="en-US" altLang="en-US" b="0" i="0" u="none" strike="noStrike" cap="none" normalizeH="0" baseline="0" dirty="0" err="1">
                <a:ln>
                  <a:noFill/>
                </a:ln>
                <a:solidFill>
                  <a:schemeClr val="tx1"/>
                </a:solidFill>
                <a:effectLst/>
                <a:latin typeface="Arial Unicode MS"/>
                <a:cs typeface="B Nazanin" panose="00000400000000000000" pitchFamily="2" charset="-78"/>
              </a:rPr>
              <a:t>tf.Tensor</a:t>
            </a:r>
            <a:r>
              <a:rPr kumimoji="0" lang="en-US" altLang="en-US" b="0" i="0" u="none" strike="noStrike" cap="none" normalizeH="0" baseline="0" dirty="0">
                <a:ln>
                  <a:noFill/>
                </a:ln>
                <a:solidFill>
                  <a:schemeClr val="tx1"/>
                </a:solidFill>
                <a:effectLst/>
                <a:cs typeface="B Nazanin" panose="00000400000000000000" pitchFamily="2" charset="-78"/>
              </a:rPr>
              <a:t> </a:t>
            </a:r>
            <a:r>
              <a:rPr kumimoji="0" lang="ar-SA" altLang="en-US" b="0" i="0" u="none" strike="noStrike" cap="none" normalizeH="0" baseline="0" dirty="0">
                <a:ln>
                  <a:noFill/>
                </a:ln>
                <a:solidFill>
                  <a:schemeClr val="tx1"/>
                </a:solidFill>
                <a:effectLst/>
                <a:cs typeface="B Nazanin" panose="00000400000000000000" pitchFamily="2" charset="-78"/>
              </a:rPr>
              <a:t>بازگشت داده می‌شود. این فرآیند به مدل کمک می‌کند در طول آموزش، رفتار مرحله‌به‌مرحله تولید توکن را به‌درستی یاد بگیرد</a:t>
            </a:r>
            <a:r>
              <a:rPr kumimoji="0" lang="en-US" altLang="en-US" b="0" i="0" u="none" strike="noStrike" cap="none" normalizeH="0" baseline="0" dirty="0">
                <a:ln>
                  <a:noFill/>
                </a:ln>
                <a:solidFill>
                  <a:schemeClr val="tx1"/>
                </a:solidFill>
                <a:effectLst/>
                <a:cs typeface="B Nazanin" panose="00000400000000000000" pitchFamily="2" charset="-78"/>
              </a:rPr>
              <a:t>.</a:t>
            </a:r>
            <a:endParaRPr kumimoji="0" lang="en-US" altLang="en-US" b="0" i="0" u="none" strike="noStrike" cap="none" normalizeH="0" baseline="0" dirty="0">
              <a:ln>
                <a:noFill/>
              </a:ln>
              <a:solidFill>
                <a:schemeClr val="tx1"/>
              </a:solidFill>
              <a:effectLst/>
              <a:latin typeface="Arial" panose="020B0604020202020204" pitchFamily="34" charset="0"/>
              <a:cs typeface="B Nazanin" panose="00000400000000000000" pitchFamily="2" charset="-78"/>
            </a:endParaRPr>
          </a:p>
        </p:txBody>
      </p:sp>
    </p:spTree>
    <p:extLst>
      <p:ext uri="{BB962C8B-B14F-4D97-AF65-F5344CB8AC3E}">
        <p14:creationId xmlns:p14="http://schemas.microsoft.com/office/powerpoint/2010/main" val="8277006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76F3EFB-0BB8-EA23-C7BE-285B0B29FC97}"/>
              </a:ext>
            </a:extLst>
          </p:cNvPr>
          <p:cNvSpPr>
            <a:spLocks noGrp="1"/>
          </p:cNvSpPr>
          <p:nvPr>
            <p:ph type="sldNum" sz="quarter" idx="4"/>
          </p:nvPr>
        </p:nvSpPr>
        <p:spPr/>
        <p:txBody>
          <a:bodyPr/>
          <a:lstStyle/>
          <a:p>
            <a:fld id="{B5CEABB6-07DC-46E8-9B57-56EC44A396E5}" type="slidenum">
              <a:rPr lang="en-US" smtClean="0"/>
              <a:pPr/>
              <a:t>22</a:t>
            </a:fld>
            <a:endParaRPr lang="en-US" dirty="0"/>
          </a:p>
        </p:txBody>
      </p: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2CB3C173-B4B5-2B2E-8385-4841754433BF}"/>
                  </a:ext>
                </a:extLst>
              </p:cNvPr>
              <p:cNvSpPr txBox="1"/>
              <p:nvPr/>
            </p:nvSpPr>
            <p:spPr>
              <a:xfrm>
                <a:off x="914400" y="796835"/>
                <a:ext cx="11032759" cy="882036"/>
              </a:xfrm>
              <a:prstGeom prst="rect">
                <a:avLst/>
              </a:prstGeom>
              <a:noFill/>
            </p:spPr>
            <p:txBody>
              <a:bodyPr wrap="square">
                <a:spAutoFit/>
              </a:bodyPr>
              <a:lstStyle/>
              <a:p>
                <a:pPr algn="just" rtl="1">
                  <a:lnSpc>
                    <a:spcPct val="115000"/>
                  </a:lnSpc>
                  <a:spcAft>
                    <a:spcPts val="800"/>
                  </a:spcAft>
                  <a:buNone/>
                </a:pPr>
                <a:r>
                  <a:rPr lang="ar-SA" sz="2000" b="1" kern="100" dirty="0">
                    <a:effectLst/>
                    <a:latin typeface="Calibri" panose="020F0502020204030204" pitchFamily="34" charset="0"/>
                    <a:ea typeface="Calibri" panose="020F0502020204030204" pitchFamily="34" charset="0"/>
                    <a:cs typeface="B Nazanin" panose="00000400000000000000" pitchFamily="2" charset="-78"/>
                  </a:rPr>
                  <a:t>تابع  </a:t>
                </a:r>
                <a14:m>
                  <m:oMath xmlns:m="http://schemas.openxmlformats.org/officeDocument/2006/math">
                    <m:r>
                      <a:rPr lang="en-US" sz="2000" b="1" i="1" kern="100">
                        <a:effectLst/>
                        <a:latin typeface="Cambria Math" panose="02040503050406030204" pitchFamily="18" charset="0"/>
                        <a:ea typeface="Calibri" panose="020F0502020204030204" pitchFamily="34" charset="0"/>
                        <a:cs typeface="B Nazanin" panose="00000400000000000000" pitchFamily="2" charset="-78"/>
                      </a:rPr>
                      <m:t>𝒄𝒓𝒆𝒂𝒕𝒆</m:t>
                    </m:r>
                    <m:r>
                      <a:rPr lang="en-US" sz="2000" b="1" i="1" kern="100">
                        <a:effectLst/>
                        <a:latin typeface="Cambria Math" panose="02040503050406030204" pitchFamily="18" charset="0"/>
                        <a:ea typeface="Calibri" panose="020F0502020204030204" pitchFamily="34" charset="0"/>
                        <a:cs typeface="B Nazanin" panose="00000400000000000000" pitchFamily="2" charset="-78"/>
                      </a:rPr>
                      <m:t>_</m:t>
                    </m:r>
                    <m:r>
                      <a:rPr lang="en-US" sz="2000" b="1" i="1" kern="100">
                        <a:effectLst/>
                        <a:latin typeface="Cambria Math" panose="02040503050406030204" pitchFamily="18" charset="0"/>
                        <a:ea typeface="Calibri" panose="020F0502020204030204" pitchFamily="34" charset="0"/>
                        <a:cs typeface="B Nazanin" panose="00000400000000000000" pitchFamily="2" charset="-78"/>
                      </a:rPr>
                      <m:t>𝒎𝒂𝒔𝒌𝒔</m:t>
                    </m:r>
                  </m:oMath>
                </a14:m>
                <a:r>
                  <a:rPr lang="en-US" sz="2000" b="1" kern="100" dirty="0">
                    <a:effectLst/>
                    <a:latin typeface="Calibri" panose="020F0502020204030204" pitchFamily="34" charset="0"/>
                    <a:ea typeface="Calibri" panose="020F0502020204030204" pitchFamily="34" charset="0"/>
                    <a:cs typeface="B Nazanin" panose="00000400000000000000" pitchFamily="2" charset="-78"/>
                  </a:rPr>
                  <a:t> </a:t>
                </a:r>
                <a:r>
                  <a:rPr lang="en-US" sz="2000" b="1" kern="100" dirty="0">
                    <a:effectLst/>
                    <a:latin typeface="B Nazanin" panose="00000400000000000000" pitchFamily="2" charset="-78"/>
                    <a:ea typeface="Calibri" panose="020F0502020204030204" pitchFamily="34" charset="0"/>
                    <a:cs typeface="Arial" panose="020B0604020202020204" pitchFamily="34" charset="0"/>
                  </a:rPr>
                  <a:t> </a:t>
                </a:r>
                <a:endParaRPr lang="en-US" kern="100" dirty="0">
                  <a:effectLst/>
                  <a:latin typeface="Calibri" panose="020F0502020204030204" pitchFamily="34" charset="0"/>
                  <a:ea typeface="Calibri" panose="020F0502020204030204" pitchFamily="34" charset="0"/>
                  <a:cs typeface="Arial" panose="020B0604020202020204" pitchFamily="34" charset="0"/>
                </a:endParaRPr>
              </a:p>
              <a:p>
                <a:pPr algn="just" rtl="1">
                  <a:lnSpc>
                    <a:spcPct val="115000"/>
                  </a:lnSpc>
                  <a:spcAft>
                    <a:spcPts val="800"/>
                  </a:spcAft>
                  <a:buNone/>
                </a:pPr>
                <a:endParaRPr lang="en-US" kern="100" dirty="0">
                  <a:effectLst/>
                  <a:latin typeface="Calibri" panose="020F0502020204030204" pitchFamily="34" charset="0"/>
                  <a:ea typeface="Calibri" panose="020F0502020204030204" pitchFamily="34" charset="0"/>
                  <a:cs typeface="Arial" panose="020B0604020202020204" pitchFamily="34" charset="0"/>
                </a:endParaRPr>
              </a:p>
            </p:txBody>
          </p:sp>
        </mc:Choice>
        <mc:Fallback>
          <p:sp>
            <p:nvSpPr>
              <p:cNvPr id="7" name="TextBox 6">
                <a:extLst>
                  <a:ext uri="{FF2B5EF4-FFF2-40B4-BE49-F238E27FC236}">
                    <a16:creationId xmlns:a16="http://schemas.microsoft.com/office/drawing/2014/main" id="{2CB3C173-B4B5-2B2E-8385-4841754433BF}"/>
                  </a:ext>
                </a:extLst>
              </p:cNvPr>
              <p:cNvSpPr txBox="1">
                <a:spLocks noRot="1" noChangeAspect="1" noMove="1" noResize="1" noEditPoints="1" noAdjustHandles="1" noChangeArrowheads="1" noChangeShapeType="1" noTextEdit="1"/>
              </p:cNvSpPr>
              <p:nvPr/>
            </p:nvSpPr>
            <p:spPr>
              <a:xfrm>
                <a:off x="914400" y="796835"/>
                <a:ext cx="11032759" cy="882036"/>
              </a:xfrm>
              <a:prstGeom prst="rect">
                <a:avLst/>
              </a:prstGeom>
              <a:blipFill>
                <a:blip r:embed="rId2"/>
                <a:stretch>
                  <a:fillRect r="-55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 name="Rectangle 2">
                <a:extLst>
                  <a:ext uri="{FF2B5EF4-FFF2-40B4-BE49-F238E27FC236}">
                    <a16:creationId xmlns:a16="http://schemas.microsoft.com/office/drawing/2014/main" id="{DB571CC8-B7F9-B8B3-4981-56024D41B154}"/>
                  </a:ext>
                </a:extLst>
              </p:cNvPr>
              <p:cNvSpPr>
                <a:spLocks noChangeArrowheads="1"/>
              </p:cNvSpPr>
              <p:nvPr/>
            </p:nvSpPr>
            <p:spPr bwMode="auto">
              <a:xfrm>
                <a:off x="522514" y="1074624"/>
                <a:ext cx="11494600" cy="4986541"/>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r" defTabSz="914400" rtl="1" eaLnBrk="0" fontAlgn="base" latinLnBrk="0" hangingPunct="0">
                  <a:lnSpc>
                    <a:spcPct val="150000"/>
                  </a:lnSpc>
                  <a:spcBef>
                    <a:spcPct val="0"/>
                  </a:spcBef>
                  <a:spcAft>
                    <a:spcPct val="0"/>
                  </a:spcAft>
                  <a:buClrTx/>
                  <a:buSzTx/>
                  <a:buFontTx/>
                  <a:buNone/>
                  <a:tabLst/>
                </a:pPr>
                <a:r>
                  <a:rPr kumimoji="0" lang="ar-SA" altLang="en-US" sz="1900" b="0" i="0" u="none" strike="noStrike" cap="none" normalizeH="0" baseline="0" dirty="0">
                    <a:ln>
                      <a:noFill/>
                    </a:ln>
                    <a:solidFill>
                      <a:schemeClr val="tx1"/>
                    </a:solidFill>
                    <a:effectLst/>
                    <a:latin typeface="Arial" panose="020B0604020202020204" pitchFamily="34" charset="0"/>
                    <a:cs typeface="B Nazanin" panose="00000400000000000000" pitchFamily="2" charset="-78"/>
                  </a:rPr>
                  <a:t>تابع</a:t>
                </a:r>
                <a:r>
                  <a:rPr kumimoji="0" lang="en-US" altLang="en-US" sz="1900" b="0" i="0" u="none" strike="noStrike" cap="none" normalizeH="0" baseline="0" dirty="0">
                    <a:ln>
                      <a:noFill/>
                    </a:ln>
                    <a:solidFill>
                      <a:schemeClr val="tx1"/>
                    </a:solidFill>
                    <a:effectLst/>
                    <a:latin typeface="Arial" panose="020B0604020202020204" pitchFamily="34" charset="0"/>
                    <a:cs typeface="B Nazanin" panose="00000400000000000000" pitchFamily="2" charset="-78"/>
                  </a:rPr>
                  <a:t> </a:t>
                </a:r>
                <a14:m>
                  <m:oMath xmlns:m="http://schemas.openxmlformats.org/officeDocument/2006/math">
                    <m:r>
                      <a:rPr kumimoji="0" lang="en-US" altLang="en-US" sz="1900" b="0" i="1" u="none" strike="noStrike" cap="none" normalizeH="0" baseline="0" dirty="0" smtClean="0">
                        <a:ln>
                          <a:noFill/>
                        </a:ln>
                        <a:solidFill>
                          <a:schemeClr val="tx1"/>
                        </a:solidFill>
                        <a:effectLst/>
                        <a:latin typeface="Cambria Math" panose="02040503050406030204" pitchFamily="18" charset="0"/>
                        <a:cs typeface="B Nazanin" panose="00000400000000000000" pitchFamily="2" charset="-78"/>
                      </a:rPr>
                      <m:t>𝑐𝑟𝑒𝑎𝑡𝑒</m:t>
                    </m:r>
                    <m:r>
                      <a:rPr kumimoji="0" lang="en-US" altLang="en-US" sz="1900" b="0" i="1" u="none" strike="noStrike" cap="none" normalizeH="0" baseline="0" dirty="0" smtClean="0">
                        <a:ln>
                          <a:noFill/>
                        </a:ln>
                        <a:solidFill>
                          <a:schemeClr val="tx1"/>
                        </a:solidFill>
                        <a:effectLst/>
                        <a:latin typeface="Cambria Math" panose="02040503050406030204" pitchFamily="18" charset="0"/>
                        <a:cs typeface="B Nazanin" panose="00000400000000000000" pitchFamily="2" charset="-78"/>
                      </a:rPr>
                      <m:t>_</m:t>
                    </m:r>
                    <m:r>
                      <a:rPr kumimoji="0" lang="en-US" altLang="en-US" sz="1900" b="0" i="1" u="none" strike="noStrike" cap="none" normalizeH="0" baseline="0" dirty="0" smtClean="0">
                        <a:ln>
                          <a:noFill/>
                        </a:ln>
                        <a:solidFill>
                          <a:schemeClr val="tx1"/>
                        </a:solidFill>
                        <a:effectLst/>
                        <a:latin typeface="Cambria Math" panose="02040503050406030204" pitchFamily="18" charset="0"/>
                        <a:cs typeface="B Nazanin" panose="00000400000000000000" pitchFamily="2" charset="-78"/>
                      </a:rPr>
                      <m:t>𝑚𝑎𝑠𝑘𝑠</m:t>
                    </m:r>
                    <m:r>
                      <a:rPr kumimoji="0" lang="en-US" altLang="en-US" sz="1900" b="0" i="1" u="none" strike="noStrike" cap="none" normalizeH="0" baseline="0" dirty="0" smtClean="0">
                        <a:ln>
                          <a:noFill/>
                        </a:ln>
                        <a:solidFill>
                          <a:schemeClr val="tx1"/>
                        </a:solidFill>
                        <a:effectLst/>
                        <a:latin typeface="Cambria Math" panose="02040503050406030204" pitchFamily="18" charset="0"/>
                        <a:cs typeface="B Nazanin" panose="00000400000000000000" pitchFamily="2" charset="-78"/>
                      </a:rPr>
                      <m:t> </m:t>
                    </m:r>
                  </m:oMath>
                </a14:m>
                <a:r>
                  <a:rPr kumimoji="0" lang="ar-SA" altLang="en-US" sz="1900" b="0" i="0" u="none" strike="noStrike" cap="none" normalizeH="0" baseline="0" dirty="0">
                    <a:ln>
                      <a:noFill/>
                    </a:ln>
                    <a:solidFill>
                      <a:schemeClr val="tx1"/>
                    </a:solidFill>
                    <a:effectLst/>
                    <a:cs typeface="B Nazanin" panose="00000400000000000000" pitchFamily="2" charset="-78"/>
                  </a:rPr>
                  <a:t>در پیاده‌سازی ترنسفورمر برای ساختن</a:t>
                </a:r>
                <a:r>
                  <a:rPr kumimoji="0" lang="en-US" altLang="en-US" sz="1900" b="0" i="0" u="none" strike="noStrike" cap="none" normalizeH="0" baseline="0" dirty="0">
                    <a:ln>
                      <a:noFill/>
                    </a:ln>
                    <a:solidFill>
                      <a:schemeClr val="tx1"/>
                    </a:solidFill>
                    <a:effectLst/>
                    <a:cs typeface="B Nazanin" panose="00000400000000000000" pitchFamily="2" charset="-78"/>
                  </a:rPr>
                  <a:t> </a:t>
                </a:r>
                <a:r>
                  <a:rPr kumimoji="0" lang="ar-SA" altLang="en-US" sz="1900" b="1" i="0" u="none" strike="noStrike" cap="none" normalizeH="0" baseline="0" dirty="0">
                    <a:ln>
                      <a:noFill/>
                    </a:ln>
                    <a:solidFill>
                      <a:schemeClr val="tx1"/>
                    </a:solidFill>
                    <a:effectLst/>
                    <a:latin typeface="Arial" panose="020B0604020202020204" pitchFamily="34" charset="0"/>
                    <a:cs typeface="B Nazanin" panose="00000400000000000000" pitchFamily="2" charset="-78"/>
                  </a:rPr>
                  <a:t>سه نوع ماسک کلیدی</a:t>
                </a:r>
                <a:r>
                  <a:rPr kumimoji="0" lang="en-US" altLang="en-US" sz="1900" b="0" i="0" u="none" strike="noStrike" cap="none" normalizeH="0" baseline="0" dirty="0">
                    <a:ln>
                      <a:noFill/>
                    </a:ln>
                    <a:solidFill>
                      <a:schemeClr val="tx1"/>
                    </a:solidFill>
                    <a:effectLst/>
                    <a:latin typeface="Arial" panose="020B0604020202020204" pitchFamily="34" charset="0"/>
                    <a:cs typeface="B Nazanin" panose="00000400000000000000" pitchFamily="2" charset="-78"/>
                  </a:rPr>
                  <a:t> </a:t>
                </a:r>
                <a:r>
                  <a:rPr kumimoji="0" lang="ar-SA" altLang="en-US" sz="1900" b="0" i="0" u="none" strike="noStrike" cap="none" normalizeH="0" baseline="0" dirty="0">
                    <a:ln>
                      <a:noFill/>
                    </a:ln>
                    <a:solidFill>
                      <a:schemeClr val="tx1"/>
                    </a:solidFill>
                    <a:effectLst/>
                    <a:latin typeface="Arial" panose="020B0604020202020204" pitchFamily="34" charset="0"/>
                    <a:cs typeface="B Nazanin" panose="00000400000000000000" pitchFamily="2" charset="-78"/>
                  </a:rPr>
                  <a:t>به کار می‌رود که برای عملکرد صحیح مکانیزم توجه ضروری هستند</a:t>
                </a:r>
                <a:r>
                  <a:rPr kumimoji="0" lang="en-US" altLang="en-US" sz="1900" b="0" i="0" u="none" strike="noStrike" cap="none" normalizeH="0" baseline="0" dirty="0">
                    <a:ln>
                      <a:noFill/>
                    </a:ln>
                    <a:solidFill>
                      <a:schemeClr val="tx1"/>
                    </a:solidFill>
                    <a:effectLst/>
                    <a:latin typeface="Arial" panose="020B0604020202020204" pitchFamily="34" charset="0"/>
                    <a:cs typeface="B Nazanin" panose="00000400000000000000" pitchFamily="2" charset="-78"/>
                  </a:rPr>
                  <a:t>:</a:t>
                </a:r>
              </a:p>
              <a:p>
                <a:pPr marL="0" marR="0" lvl="0" indent="0" algn="r" defTabSz="914400" rtl="1" eaLnBrk="0" fontAlgn="base" latinLnBrk="0" hangingPunct="0">
                  <a:lnSpc>
                    <a:spcPct val="150000"/>
                  </a:lnSpc>
                  <a:spcBef>
                    <a:spcPct val="0"/>
                  </a:spcBef>
                  <a:spcAft>
                    <a:spcPct val="0"/>
                  </a:spcAft>
                  <a:buClrTx/>
                  <a:buSzTx/>
                  <a:buFontTx/>
                  <a:buChar char="•"/>
                  <a:tabLst/>
                </a:pPr>
                <a:r>
                  <a:rPr kumimoji="0" lang="ar-SA" altLang="en-US" sz="1900" b="1" i="0" u="none" strike="noStrike" cap="none" normalizeH="0" baseline="0" dirty="0">
                    <a:ln>
                      <a:noFill/>
                    </a:ln>
                    <a:solidFill>
                      <a:schemeClr val="tx1"/>
                    </a:solidFill>
                    <a:effectLst/>
                    <a:latin typeface="Arial" panose="020B0604020202020204" pitchFamily="34" charset="0"/>
                    <a:cs typeface="B Nazanin" panose="00000400000000000000" pitchFamily="2" charset="-78"/>
                  </a:rPr>
                  <a:t>ماسک پدینگ انکودر</a:t>
                </a:r>
                <a:r>
                  <a:rPr kumimoji="0" lang="en-US" altLang="en-US" sz="1900" b="1" i="0" u="none" strike="noStrike" cap="none" normalizeH="0" baseline="0" dirty="0">
                    <a:ln>
                      <a:noFill/>
                    </a:ln>
                    <a:solidFill>
                      <a:schemeClr val="tx1"/>
                    </a:solidFill>
                    <a:effectLst/>
                    <a:latin typeface="Arial" panose="020B0604020202020204" pitchFamily="34" charset="0"/>
                    <a:cs typeface="B Nazanin" panose="00000400000000000000" pitchFamily="2" charset="-78"/>
                  </a:rPr>
                  <a:t> </a:t>
                </a:r>
                <a14:m>
                  <m:oMath xmlns:m="http://schemas.openxmlformats.org/officeDocument/2006/math">
                    <m:r>
                      <a:rPr kumimoji="0" lang="en-US" altLang="en-US" sz="1900" b="1" i="1" u="none" strike="noStrike" cap="none" normalizeH="0" baseline="0" dirty="0" smtClean="0">
                        <a:ln>
                          <a:noFill/>
                        </a:ln>
                        <a:solidFill>
                          <a:schemeClr val="tx1"/>
                        </a:solidFill>
                        <a:effectLst/>
                        <a:latin typeface="Cambria Math" panose="02040503050406030204" pitchFamily="18" charset="0"/>
                        <a:cs typeface="Arial" panose="020B0604020202020204" pitchFamily="34" charset="0"/>
                      </a:rPr>
                      <m:t>(</m:t>
                    </m:r>
                    <m:r>
                      <a:rPr kumimoji="0" lang="en-US" altLang="en-US" sz="1900" b="1" i="1" u="none" strike="noStrike" cap="none" normalizeH="0" baseline="0" dirty="0" smtClean="0">
                        <a:ln>
                          <a:noFill/>
                        </a:ln>
                        <a:solidFill>
                          <a:schemeClr val="tx1"/>
                        </a:solidFill>
                        <a:effectLst/>
                        <a:latin typeface="Cambria Math" panose="02040503050406030204" pitchFamily="18" charset="0"/>
                        <a:cs typeface="Arial" panose="020B0604020202020204" pitchFamily="34" charset="0"/>
                      </a:rPr>
                      <m:t>𝑬𝒏𝒄𝒐𝒅𝒆𝒓</m:t>
                    </m:r>
                    <m:r>
                      <a:rPr kumimoji="0" lang="en-US" altLang="en-US" sz="1900" b="1" i="1" u="none" strike="noStrike" cap="none" normalizeH="0" baseline="0" dirty="0" smtClean="0">
                        <a:ln>
                          <a:noFill/>
                        </a:ln>
                        <a:solidFill>
                          <a:schemeClr val="tx1"/>
                        </a:solidFill>
                        <a:effectLst/>
                        <a:latin typeface="Cambria Math" panose="02040503050406030204" pitchFamily="18" charset="0"/>
                        <a:cs typeface="Arial" panose="020B0604020202020204" pitchFamily="34" charset="0"/>
                      </a:rPr>
                      <m:t> </m:t>
                    </m:r>
                    <m:r>
                      <a:rPr kumimoji="0" lang="en-US" altLang="en-US" sz="1900" b="1" i="1" u="none" strike="noStrike" cap="none" normalizeH="0" baseline="0" dirty="0" smtClean="0">
                        <a:ln>
                          <a:noFill/>
                        </a:ln>
                        <a:solidFill>
                          <a:schemeClr val="tx1"/>
                        </a:solidFill>
                        <a:effectLst/>
                        <a:latin typeface="Cambria Math" panose="02040503050406030204" pitchFamily="18" charset="0"/>
                        <a:cs typeface="Arial" panose="020B0604020202020204" pitchFamily="34" charset="0"/>
                      </a:rPr>
                      <m:t>𝑷𝒂𝒅𝒅𝒊𝒏𝒈</m:t>
                    </m:r>
                    <m:r>
                      <a:rPr kumimoji="0" lang="en-US" altLang="en-US" sz="1900" b="1" i="1" u="none" strike="noStrike" cap="none" normalizeH="0" baseline="0" dirty="0" smtClean="0">
                        <a:ln>
                          <a:noFill/>
                        </a:ln>
                        <a:solidFill>
                          <a:schemeClr val="tx1"/>
                        </a:solidFill>
                        <a:effectLst/>
                        <a:latin typeface="Cambria Math" panose="02040503050406030204" pitchFamily="18" charset="0"/>
                        <a:cs typeface="Arial" panose="020B0604020202020204" pitchFamily="34" charset="0"/>
                      </a:rPr>
                      <m:t> </m:t>
                    </m:r>
                    <m:r>
                      <a:rPr kumimoji="0" lang="en-US" altLang="en-US" sz="1900" b="1" i="1" u="none" strike="noStrike" cap="none" normalizeH="0" baseline="0" dirty="0" smtClean="0">
                        <a:ln>
                          <a:noFill/>
                        </a:ln>
                        <a:solidFill>
                          <a:schemeClr val="tx1"/>
                        </a:solidFill>
                        <a:effectLst/>
                        <a:latin typeface="Cambria Math" panose="02040503050406030204" pitchFamily="18" charset="0"/>
                        <a:cs typeface="Arial" panose="020B0604020202020204" pitchFamily="34" charset="0"/>
                      </a:rPr>
                      <m:t>𝑴𝒂𝒔𝒌</m:t>
                    </m:r>
                    <m:r>
                      <a:rPr kumimoji="0" lang="en-US" altLang="en-US" sz="1900" b="1" i="1" u="none" strike="noStrike" cap="none" normalizeH="0" baseline="0" dirty="0" smtClean="0">
                        <a:ln>
                          <a:noFill/>
                        </a:ln>
                        <a:solidFill>
                          <a:schemeClr val="tx1"/>
                        </a:solidFill>
                        <a:effectLst/>
                        <a:latin typeface="Cambria Math" panose="02040503050406030204" pitchFamily="18" charset="0"/>
                        <a:cs typeface="Arial" panose="020B0604020202020204" pitchFamily="34" charset="0"/>
                      </a:rPr>
                      <m:t>)</m:t>
                    </m:r>
                    <m:r>
                      <a:rPr lang="en-US" altLang="en-US" sz="1900" i="1" dirty="0">
                        <a:latin typeface="Cambria Math" panose="02040503050406030204" pitchFamily="18" charset="0"/>
                        <a:cs typeface="Arial" panose="020B0604020202020204" pitchFamily="34" charset="0"/>
                      </a:rPr>
                      <m:t> </m:t>
                    </m:r>
                  </m:oMath>
                </a14:m>
                <a:br>
                  <a:rPr kumimoji="0" lang="en-US" altLang="en-US" sz="1900" b="0" i="0" u="none" strike="noStrike" cap="none" normalizeH="0" baseline="0" dirty="0">
                    <a:ln>
                      <a:noFill/>
                    </a:ln>
                    <a:solidFill>
                      <a:schemeClr val="tx1"/>
                    </a:solidFill>
                    <a:effectLst/>
                    <a:latin typeface="Arial" panose="020B0604020202020204" pitchFamily="34" charset="0"/>
                    <a:cs typeface="B Nazanin" panose="00000400000000000000" pitchFamily="2" charset="-78"/>
                  </a:rPr>
                </a:br>
                <a:r>
                  <a:rPr kumimoji="0" lang="ar-SA" altLang="en-US" sz="1900" b="0" i="0" u="none" strike="noStrike" cap="none" normalizeH="0" baseline="0" dirty="0">
                    <a:ln>
                      <a:noFill/>
                    </a:ln>
                    <a:solidFill>
                      <a:schemeClr val="tx1"/>
                    </a:solidFill>
                    <a:effectLst/>
                    <a:latin typeface="Arial" panose="020B0604020202020204" pitchFamily="34" charset="0"/>
                    <a:cs typeface="B Nazanin" panose="00000400000000000000" pitchFamily="2" charset="-78"/>
                  </a:rPr>
                  <a:t>مشخص می‌کنه کدوم قسمت‌های ورودی انکودر توکن‌های</a:t>
                </a:r>
                <a:r>
                  <a:rPr kumimoji="0" lang="en-US" altLang="en-US" sz="1900" b="0" i="0" u="none" strike="noStrike" cap="none" normalizeH="0" baseline="0" dirty="0">
                    <a:ln>
                      <a:noFill/>
                    </a:ln>
                    <a:solidFill>
                      <a:schemeClr val="tx1"/>
                    </a:solidFill>
                    <a:effectLst/>
                    <a:latin typeface="Arial" panose="020B0604020202020204" pitchFamily="34" charset="0"/>
                    <a:cs typeface="B Nazanin" panose="00000400000000000000" pitchFamily="2" charset="-78"/>
                  </a:rPr>
                  <a:t> [PAD] </a:t>
                </a:r>
                <a:r>
                  <a:rPr kumimoji="0" lang="ar-SA" altLang="en-US" sz="1900" b="0" i="0" u="none" strike="noStrike" cap="none" normalizeH="0" baseline="0" dirty="0">
                    <a:ln>
                      <a:noFill/>
                    </a:ln>
                    <a:solidFill>
                      <a:schemeClr val="tx1"/>
                    </a:solidFill>
                    <a:effectLst/>
                    <a:latin typeface="Arial" panose="020B0604020202020204" pitchFamily="34" charset="0"/>
                    <a:cs typeface="B Nazanin" panose="00000400000000000000" pitchFamily="2" charset="-78"/>
                  </a:rPr>
                  <a:t>هستند تا مدل اون‌ها رو نادیده بگیره</a:t>
                </a:r>
                <a:r>
                  <a:rPr kumimoji="0" lang="en-US" altLang="en-US" sz="1900" b="0" i="0" u="none" strike="noStrike" cap="none" normalizeH="0" baseline="0" dirty="0">
                    <a:ln>
                      <a:noFill/>
                    </a:ln>
                    <a:solidFill>
                      <a:schemeClr val="tx1"/>
                    </a:solidFill>
                    <a:effectLst/>
                    <a:latin typeface="Arial" panose="020B0604020202020204" pitchFamily="34" charset="0"/>
                    <a:cs typeface="B Nazanin" panose="00000400000000000000" pitchFamily="2" charset="-78"/>
                  </a:rPr>
                  <a:t>.</a:t>
                </a:r>
              </a:p>
              <a:p>
                <a:pPr marL="0" marR="0" lvl="0" indent="0" algn="r" defTabSz="914400" rtl="1" eaLnBrk="0" fontAlgn="base" latinLnBrk="0" hangingPunct="0">
                  <a:lnSpc>
                    <a:spcPct val="150000"/>
                  </a:lnSpc>
                  <a:spcBef>
                    <a:spcPct val="0"/>
                  </a:spcBef>
                  <a:spcAft>
                    <a:spcPct val="0"/>
                  </a:spcAft>
                  <a:buClrTx/>
                  <a:buSzTx/>
                  <a:buFontTx/>
                  <a:buChar char="•"/>
                  <a:tabLst/>
                </a:pPr>
                <a:r>
                  <a:rPr kumimoji="0" lang="ar-SA" altLang="en-US" sz="1900" b="1" i="0" u="none" strike="noStrike" cap="none" normalizeH="0" baseline="0" dirty="0">
                    <a:ln>
                      <a:noFill/>
                    </a:ln>
                    <a:solidFill>
                      <a:schemeClr val="tx1"/>
                    </a:solidFill>
                    <a:effectLst/>
                    <a:latin typeface="Arial" panose="020B0604020202020204" pitchFamily="34" charset="0"/>
                    <a:cs typeface="B Nazanin" panose="00000400000000000000" pitchFamily="2" charset="-78"/>
                  </a:rPr>
                  <a:t>ماسک پیش‌نگر</a:t>
                </a:r>
                <a:r>
                  <a:rPr kumimoji="0" lang="en-US" altLang="en-US" sz="1900" b="1" i="0" u="none" strike="noStrike" cap="none" normalizeH="0" baseline="0" dirty="0">
                    <a:ln>
                      <a:noFill/>
                    </a:ln>
                    <a:solidFill>
                      <a:schemeClr val="tx1"/>
                    </a:solidFill>
                    <a:effectLst/>
                    <a:latin typeface="Arial" panose="020B0604020202020204" pitchFamily="34" charset="0"/>
                    <a:cs typeface="B Nazanin" panose="00000400000000000000" pitchFamily="2" charset="-78"/>
                  </a:rPr>
                  <a:t> </a:t>
                </a:r>
                <a14:m>
                  <m:oMath xmlns:m="http://schemas.openxmlformats.org/officeDocument/2006/math">
                    <m:r>
                      <a:rPr kumimoji="0" lang="en-US" altLang="en-US" sz="1900" b="1" i="1" u="none" strike="noStrike" cap="none" normalizeH="0" baseline="0" dirty="0" smtClean="0">
                        <a:ln>
                          <a:noFill/>
                        </a:ln>
                        <a:solidFill>
                          <a:schemeClr val="tx1"/>
                        </a:solidFill>
                        <a:effectLst/>
                        <a:latin typeface="Cambria Math" panose="02040503050406030204" pitchFamily="18" charset="0"/>
                        <a:cs typeface="Arial" panose="020B0604020202020204" pitchFamily="34" charset="0"/>
                      </a:rPr>
                      <m:t>(</m:t>
                    </m:r>
                    <m:r>
                      <a:rPr kumimoji="0" lang="en-US" altLang="en-US" sz="1900" b="1" i="1" u="none" strike="noStrike" cap="none" normalizeH="0" baseline="0" dirty="0" smtClean="0">
                        <a:ln>
                          <a:noFill/>
                        </a:ln>
                        <a:solidFill>
                          <a:schemeClr val="tx1"/>
                        </a:solidFill>
                        <a:effectLst/>
                        <a:latin typeface="Cambria Math" panose="02040503050406030204" pitchFamily="18" charset="0"/>
                        <a:cs typeface="Arial" panose="020B0604020202020204" pitchFamily="34" charset="0"/>
                      </a:rPr>
                      <m:t>𝑳𝒐𝒐𝒌</m:t>
                    </m:r>
                    <m:r>
                      <a:rPr kumimoji="0" lang="en-US" altLang="en-US" sz="1900" b="1" i="1" u="none" strike="noStrike" cap="none" normalizeH="0" baseline="0" dirty="0" smtClean="0">
                        <a:ln>
                          <a:noFill/>
                        </a:ln>
                        <a:solidFill>
                          <a:schemeClr val="tx1"/>
                        </a:solidFill>
                        <a:effectLst/>
                        <a:latin typeface="Cambria Math" panose="02040503050406030204" pitchFamily="18" charset="0"/>
                        <a:cs typeface="Arial" panose="020B0604020202020204" pitchFamily="34" charset="0"/>
                      </a:rPr>
                      <m:t>−</m:t>
                    </m:r>
                    <m:r>
                      <a:rPr kumimoji="0" lang="en-US" altLang="en-US" sz="1900" b="1" i="1" u="none" strike="noStrike" cap="none" normalizeH="0" baseline="0" dirty="0" smtClean="0">
                        <a:ln>
                          <a:noFill/>
                        </a:ln>
                        <a:solidFill>
                          <a:schemeClr val="tx1"/>
                        </a:solidFill>
                        <a:effectLst/>
                        <a:latin typeface="Cambria Math" panose="02040503050406030204" pitchFamily="18" charset="0"/>
                        <a:cs typeface="Arial" panose="020B0604020202020204" pitchFamily="34" charset="0"/>
                      </a:rPr>
                      <m:t>𝒂𝒉𝒆𝒂𝒅</m:t>
                    </m:r>
                    <m:r>
                      <a:rPr kumimoji="0" lang="en-US" altLang="en-US" sz="1900" b="1" i="1" u="none" strike="noStrike" cap="none" normalizeH="0" baseline="0" dirty="0" smtClean="0">
                        <a:ln>
                          <a:noFill/>
                        </a:ln>
                        <a:solidFill>
                          <a:schemeClr val="tx1"/>
                        </a:solidFill>
                        <a:effectLst/>
                        <a:latin typeface="Cambria Math" panose="02040503050406030204" pitchFamily="18" charset="0"/>
                        <a:cs typeface="Arial" panose="020B0604020202020204" pitchFamily="34" charset="0"/>
                      </a:rPr>
                      <m:t> </m:t>
                    </m:r>
                    <m:r>
                      <a:rPr kumimoji="0" lang="en-US" altLang="en-US" sz="1900" b="1" i="1" u="none" strike="noStrike" cap="none" normalizeH="0" baseline="0" dirty="0" smtClean="0">
                        <a:ln>
                          <a:noFill/>
                        </a:ln>
                        <a:solidFill>
                          <a:schemeClr val="tx1"/>
                        </a:solidFill>
                        <a:effectLst/>
                        <a:latin typeface="Cambria Math" panose="02040503050406030204" pitchFamily="18" charset="0"/>
                        <a:cs typeface="Arial" panose="020B0604020202020204" pitchFamily="34" charset="0"/>
                      </a:rPr>
                      <m:t>𝑴𝒂𝒔𝒌</m:t>
                    </m:r>
                    <m:r>
                      <a:rPr kumimoji="0" lang="en-US" altLang="en-US" sz="1900" b="1" i="1" u="none" strike="noStrike" cap="none" normalizeH="0" baseline="0" dirty="0" smtClean="0">
                        <a:ln>
                          <a:noFill/>
                        </a:ln>
                        <a:solidFill>
                          <a:schemeClr val="tx1"/>
                        </a:solidFill>
                        <a:effectLst/>
                        <a:latin typeface="Cambria Math" panose="02040503050406030204" pitchFamily="18" charset="0"/>
                        <a:cs typeface="Arial" panose="020B0604020202020204" pitchFamily="34" charset="0"/>
                      </a:rPr>
                      <m:t>)</m:t>
                    </m:r>
                    <m:r>
                      <a:rPr lang="en-US" altLang="en-US" sz="1900" i="1" dirty="0">
                        <a:latin typeface="Cambria Math" panose="02040503050406030204" pitchFamily="18" charset="0"/>
                        <a:cs typeface="Arial" panose="020B0604020202020204" pitchFamily="34" charset="0"/>
                      </a:rPr>
                      <m:t> </m:t>
                    </m:r>
                  </m:oMath>
                </a14:m>
                <a:br>
                  <a:rPr kumimoji="0" lang="en-US" altLang="en-US" sz="1900" b="0" i="0" u="none" strike="noStrike" cap="none" normalizeH="0" baseline="0" dirty="0">
                    <a:ln>
                      <a:noFill/>
                    </a:ln>
                    <a:solidFill>
                      <a:schemeClr val="tx1"/>
                    </a:solidFill>
                    <a:effectLst/>
                    <a:latin typeface="Arial" panose="020B0604020202020204" pitchFamily="34" charset="0"/>
                    <a:cs typeface="B Nazanin" panose="00000400000000000000" pitchFamily="2" charset="-78"/>
                  </a:rPr>
                </a:br>
                <a:r>
                  <a:rPr kumimoji="0" lang="ar-SA" altLang="en-US" sz="1900" b="0" i="0" u="none" strike="noStrike" cap="none" normalizeH="0" baseline="0" dirty="0">
                    <a:ln>
                      <a:noFill/>
                    </a:ln>
                    <a:solidFill>
                      <a:schemeClr val="tx1"/>
                    </a:solidFill>
                    <a:effectLst/>
                    <a:latin typeface="Arial" panose="020B0604020202020204" pitchFamily="34" charset="0"/>
                    <a:cs typeface="B Nazanin" panose="00000400000000000000" pitchFamily="2" charset="-78"/>
                  </a:rPr>
                  <a:t>در دیکودر استفاده می‌شه تا از نگاه کردن به توکن‌های آینده جلوگیری کنه. باعث می‌شه مدل فقط از توکن‌های قبلی برای پیش‌بینی استفاده کنه</a:t>
                </a:r>
                <a:r>
                  <a:rPr kumimoji="0" lang="en-US" altLang="en-US" sz="1900" b="0" i="0" u="none" strike="noStrike" cap="none" normalizeH="0" baseline="0" dirty="0">
                    <a:ln>
                      <a:noFill/>
                    </a:ln>
                    <a:solidFill>
                      <a:schemeClr val="tx1"/>
                    </a:solidFill>
                    <a:effectLst/>
                    <a:latin typeface="Arial" panose="020B0604020202020204" pitchFamily="34" charset="0"/>
                    <a:cs typeface="B Nazanin" panose="00000400000000000000" pitchFamily="2" charset="-78"/>
                  </a:rPr>
                  <a:t>.</a:t>
                </a:r>
              </a:p>
              <a:p>
                <a:pPr marL="0" marR="0" lvl="0" indent="0" algn="r" defTabSz="914400" rtl="1" eaLnBrk="0" fontAlgn="base" latinLnBrk="0" hangingPunct="0">
                  <a:lnSpc>
                    <a:spcPct val="150000"/>
                  </a:lnSpc>
                  <a:spcBef>
                    <a:spcPct val="0"/>
                  </a:spcBef>
                  <a:spcAft>
                    <a:spcPct val="0"/>
                  </a:spcAft>
                  <a:buClrTx/>
                  <a:buSzTx/>
                  <a:buFontTx/>
                  <a:buChar char="•"/>
                  <a:tabLst/>
                </a:pPr>
                <a:r>
                  <a:rPr kumimoji="0" lang="ar-SA" altLang="en-US" sz="1900" b="1" i="0" u="none" strike="noStrike" cap="none" normalizeH="0" baseline="0" dirty="0">
                    <a:ln>
                      <a:noFill/>
                    </a:ln>
                    <a:solidFill>
                      <a:schemeClr val="tx1"/>
                    </a:solidFill>
                    <a:effectLst/>
                    <a:latin typeface="Arial" panose="020B0604020202020204" pitchFamily="34" charset="0"/>
                    <a:cs typeface="B Nazanin" panose="00000400000000000000" pitchFamily="2" charset="-78"/>
                  </a:rPr>
                  <a:t>ماسک پدینگ دیکودر</a:t>
                </a:r>
                <a:r>
                  <a:rPr kumimoji="0" lang="en-US" altLang="en-US" sz="1900" b="1" i="0" u="none" strike="noStrike" cap="none" normalizeH="0" baseline="0" dirty="0">
                    <a:ln>
                      <a:noFill/>
                    </a:ln>
                    <a:solidFill>
                      <a:schemeClr val="tx1"/>
                    </a:solidFill>
                    <a:effectLst/>
                    <a:latin typeface="Arial" panose="020B0604020202020204" pitchFamily="34" charset="0"/>
                    <a:cs typeface="B Nazanin" panose="00000400000000000000" pitchFamily="2" charset="-78"/>
                  </a:rPr>
                  <a:t> </a:t>
                </a:r>
                <a14:m>
                  <m:oMath xmlns:m="http://schemas.openxmlformats.org/officeDocument/2006/math">
                    <m:r>
                      <a:rPr kumimoji="0" lang="en-US" altLang="en-US" sz="1900" b="1" i="1" u="none" strike="noStrike" cap="none" normalizeH="0" baseline="0" dirty="0" smtClean="0">
                        <a:ln>
                          <a:noFill/>
                        </a:ln>
                        <a:solidFill>
                          <a:schemeClr val="tx1"/>
                        </a:solidFill>
                        <a:effectLst/>
                        <a:latin typeface="Cambria Math" panose="02040503050406030204" pitchFamily="18" charset="0"/>
                        <a:cs typeface="Arial" panose="020B0604020202020204" pitchFamily="34" charset="0"/>
                      </a:rPr>
                      <m:t>(</m:t>
                    </m:r>
                    <m:r>
                      <a:rPr kumimoji="0" lang="en-US" altLang="en-US" sz="1900" b="1" i="1" u="none" strike="noStrike" cap="none" normalizeH="0" baseline="0" dirty="0" smtClean="0">
                        <a:ln>
                          <a:noFill/>
                        </a:ln>
                        <a:solidFill>
                          <a:schemeClr val="tx1"/>
                        </a:solidFill>
                        <a:effectLst/>
                        <a:latin typeface="Cambria Math" panose="02040503050406030204" pitchFamily="18" charset="0"/>
                        <a:cs typeface="Arial" panose="020B0604020202020204" pitchFamily="34" charset="0"/>
                      </a:rPr>
                      <m:t>𝑫𝒆𝒄𝒐𝒅𝒆𝒓</m:t>
                    </m:r>
                    <m:r>
                      <a:rPr kumimoji="0" lang="en-US" altLang="en-US" sz="1900" b="1" i="1" u="none" strike="noStrike" cap="none" normalizeH="0" baseline="0" dirty="0" smtClean="0">
                        <a:ln>
                          <a:noFill/>
                        </a:ln>
                        <a:solidFill>
                          <a:schemeClr val="tx1"/>
                        </a:solidFill>
                        <a:effectLst/>
                        <a:latin typeface="Cambria Math" panose="02040503050406030204" pitchFamily="18" charset="0"/>
                        <a:cs typeface="Arial" panose="020B0604020202020204" pitchFamily="34" charset="0"/>
                      </a:rPr>
                      <m:t> </m:t>
                    </m:r>
                    <m:r>
                      <a:rPr kumimoji="0" lang="en-US" altLang="en-US" sz="1900" b="1" i="1" u="none" strike="noStrike" cap="none" normalizeH="0" baseline="0" dirty="0" smtClean="0">
                        <a:ln>
                          <a:noFill/>
                        </a:ln>
                        <a:solidFill>
                          <a:schemeClr val="tx1"/>
                        </a:solidFill>
                        <a:effectLst/>
                        <a:latin typeface="Cambria Math" panose="02040503050406030204" pitchFamily="18" charset="0"/>
                        <a:cs typeface="Arial" panose="020B0604020202020204" pitchFamily="34" charset="0"/>
                      </a:rPr>
                      <m:t>𝑷𝒂𝒅𝒅𝒊𝒏𝒈</m:t>
                    </m:r>
                    <m:r>
                      <a:rPr kumimoji="0" lang="en-US" altLang="en-US" sz="1900" b="1" i="1" u="none" strike="noStrike" cap="none" normalizeH="0" baseline="0" dirty="0" smtClean="0">
                        <a:ln>
                          <a:noFill/>
                        </a:ln>
                        <a:solidFill>
                          <a:schemeClr val="tx1"/>
                        </a:solidFill>
                        <a:effectLst/>
                        <a:latin typeface="Cambria Math" panose="02040503050406030204" pitchFamily="18" charset="0"/>
                        <a:cs typeface="Arial" panose="020B0604020202020204" pitchFamily="34" charset="0"/>
                      </a:rPr>
                      <m:t> </m:t>
                    </m:r>
                    <m:r>
                      <a:rPr kumimoji="0" lang="en-US" altLang="en-US" sz="1900" b="1" i="1" u="none" strike="noStrike" cap="none" normalizeH="0" baseline="0" dirty="0" smtClean="0">
                        <a:ln>
                          <a:noFill/>
                        </a:ln>
                        <a:solidFill>
                          <a:schemeClr val="tx1"/>
                        </a:solidFill>
                        <a:effectLst/>
                        <a:latin typeface="Cambria Math" panose="02040503050406030204" pitchFamily="18" charset="0"/>
                        <a:cs typeface="Arial" panose="020B0604020202020204" pitchFamily="34" charset="0"/>
                      </a:rPr>
                      <m:t>𝑴𝒂𝒔𝒌</m:t>
                    </m:r>
                    <m:r>
                      <a:rPr kumimoji="0" lang="en-US" altLang="en-US" sz="1900" b="1" i="1" u="none" strike="noStrike" cap="none" normalizeH="0" baseline="0" dirty="0" smtClean="0">
                        <a:ln>
                          <a:noFill/>
                        </a:ln>
                        <a:solidFill>
                          <a:schemeClr val="tx1"/>
                        </a:solidFill>
                        <a:effectLst/>
                        <a:latin typeface="Cambria Math" panose="02040503050406030204" pitchFamily="18" charset="0"/>
                        <a:cs typeface="Arial" panose="020B0604020202020204" pitchFamily="34" charset="0"/>
                      </a:rPr>
                      <m:t>)</m:t>
                    </m:r>
                    <m:r>
                      <a:rPr kumimoji="0" lang="en-US" altLang="en-US" sz="1900" b="0" i="1" u="none" strike="noStrike" cap="none" normalizeH="0" baseline="0" dirty="0" smtClean="0">
                        <a:ln>
                          <a:noFill/>
                        </a:ln>
                        <a:solidFill>
                          <a:schemeClr val="tx1"/>
                        </a:solidFill>
                        <a:effectLst/>
                        <a:latin typeface="Cambria Math" panose="02040503050406030204" pitchFamily="18" charset="0"/>
                      </a:rPr>
                      <m:t> </m:t>
                    </m:r>
                  </m:oMath>
                </a14:m>
                <a:br>
                  <a:rPr kumimoji="0" lang="en-US" altLang="en-US" sz="1900" b="0" i="0" u="none" strike="noStrike" cap="none" normalizeH="0" baseline="0" dirty="0">
                    <a:ln>
                      <a:noFill/>
                    </a:ln>
                    <a:solidFill>
                      <a:schemeClr val="tx1"/>
                    </a:solidFill>
                    <a:effectLst/>
                    <a:latin typeface="Arial" panose="020B0604020202020204" pitchFamily="34" charset="0"/>
                    <a:cs typeface="B Nazanin" panose="00000400000000000000" pitchFamily="2" charset="-78"/>
                  </a:rPr>
                </a:br>
                <a:r>
                  <a:rPr kumimoji="0" lang="ar-SA" altLang="en-US" sz="1900" b="0" i="0" u="none" strike="noStrike" cap="none" normalizeH="0" baseline="0" dirty="0">
                    <a:ln>
                      <a:noFill/>
                    </a:ln>
                    <a:solidFill>
                      <a:schemeClr val="tx1"/>
                    </a:solidFill>
                    <a:effectLst/>
                    <a:latin typeface="Arial" panose="020B0604020202020204" pitchFamily="34" charset="0"/>
                    <a:cs typeface="B Nazanin" panose="00000400000000000000" pitchFamily="2" charset="-78"/>
                  </a:rPr>
                  <a:t>درست مثل انکودر، این ماسک کمک می‌کنه مدل توکن‌های</a:t>
                </a:r>
                <a:r>
                  <a:rPr kumimoji="0" lang="en-US" altLang="en-US" sz="1900" b="0" i="0" u="none" strike="noStrike" cap="none" normalizeH="0" baseline="0" dirty="0">
                    <a:ln>
                      <a:noFill/>
                    </a:ln>
                    <a:solidFill>
                      <a:schemeClr val="tx1"/>
                    </a:solidFill>
                    <a:effectLst/>
                    <a:latin typeface="Arial" panose="020B0604020202020204" pitchFamily="34" charset="0"/>
                    <a:cs typeface="B Nazanin" panose="00000400000000000000" pitchFamily="2" charset="-78"/>
                  </a:rPr>
                  <a:t> [PAD] </a:t>
                </a:r>
                <a:r>
                  <a:rPr kumimoji="0" lang="ar-SA" altLang="en-US" sz="1900" b="0" i="0" u="none" strike="noStrike" cap="none" normalizeH="0" baseline="0" dirty="0">
                    <a:ln>
                      <a:noFill/>
                    </a:ln>
                    <a:solidFill>
                      <a:schemeClr val="tx1"/>
                    </a:solidFill>
                    <a:effectLst/>
                    <a:latin typeface="Arial" panose="020B0604020202020204" pitchFamily="34" charset="0"/>
                    <a:cs typeface="B Nazanin" panose="00000400000000000000" pitchFamily="2" charset="-78"/>
                  </a:rPr>
                  <a:t>رو در ورودی دیکودر نادیده بگیره</a:t>
                </a:r>
                <a:r>
                  <a:rPr kumimoji="0" lang="en-US" altLang="en-US" sz="1900" b="0" i="0" u="none" strike="noStrike" cap="none" normalizeH="0" baseline="0" dirty="0">
                    <a:ln>
                      <a:noFill/>
                    </a:ln>
                    <a:solidFill>
                      <a:schemeClr val="tx1"/>
                    </a:solidFill>
                    <a:effectLst/>
                    <a:latin typeface="Arial" panose="020B0604020202020204" pitchFamily="34" charset="0"/>
                    <a:cs typeface="B Nazanin" panose="00000400000000000000" pitchFamily="2" charset="-78"/>
                  </a:rPr>
                  <a:t>.</a:t>
                </a:r>
              </a:p>
              <a:p>
                <a:pPr marL="0" marR="0" lvl="0" indent="0" algn="r" defTabSz="914400" rtl="1" eaLnBrk="0" fontAlgn="base" latinLnBrk="0" hangingPunct="0">
                  <a:lnSpc>
                    <a:spcPct val="150000"/>
                  </a:lnSpc>
                  <a:spcBef>
                    <a:spcPct val="0"/>
                  </a:spcBef>
                  <a:spcAft>
                    <a:spcPct val="0"/>
                  </a:spcAft>
                  <a:buClrTx/>
                  <a:buSzTx/>
                  <a:buFontTx/>
                  <a:buChar char="•"/>
                  <a:tabLst/>
                </a:pPr>
                <a:r>
                  <a:rPr kumimoji="0" lang="ar-SA" altLang="en-US" sz="1900" b="1" i="0" u="none" strike="noStrike" cap="none" normalizeH="0" baseline="0" dirty="0">
                    <a:ln>
                      <a:noFill/>
                    </a:ln>
                    <a:solidFill>
                      <a:schemeClr val="tx1"/>
                    </a:solidFill>
                    <a:effectLst/>
                    <a:latin typeface="Arial" panose="020B0604020202020204" pitchFamily="34" charset="0"/>
                    <a:cs typeface="B Nazanin" panose="00000400000000000000" pitchFamily="2" charset="-78"/>
                  </a:rPr>
                  <a:t>ماسک ترکیبی</a:t>
                </a:r>
                <a:r>
                  <a:rPr kumimoji="0" lang="en-US" altLang="en-US" sz="1900" b="1" i="0" u="none" strike="noStrike" cap="none" normalizeH="0" baseline="0" dirty="0">
                    <a:ln>
                      <a:noFill/>
                    </a:ln>
                    <a:solidFill>
                      <a:schemeClr val="tx1"/>
                    </a:solidFill>
                    <a:effectLst/>
                    <a:latin typeface="Arial" panose="020B0604020202020204" pitchFamily="34" charset="0"/>
                    <a:cs typeface="B Nazanin" panose="00000400000000000000" pitchFamily="2" charset="-78"/>
                  </a:rPr>
                  <a:t> </a:t>
                </a:r>
                <a14:m>
                  <m:oMath xmlns:m="http://schemas.openxmlformats.org/officeDocument/2006/math">
                    <m:r>
                      <a:rPr kumimoji="0" lang="en-US" altLang="en-US" sz="1900" b="1" i="1" u="none" strike="noStrike" cap="none" normalizeH="0" baseline="0" dirty="0" smtClean="0">
                        <a:ln>
                          <a:noFill/>
                        </a:ln>
                        <a:solidFill>
                          <a:schemeClr val="tx1"/>
                        </a:solidFill>
                        <a:effectLst/>
                        <a:latin typeface="Cambria Math" panose="02040503050406030204" pitchFamily="18" charset="0"/>
                        <a:cs typeface="Arial" panose="020B0604020202020204" pitchFamily="34" charset="0"/>
                      </a:rPr>
                      <m:t>(</m:t>
                    </m:r>
                    <m:r>
                      <a:rPr kumimoji="0" lang="en-US" altLang="en-US" sz="1900" b="1" i="1" u="none" strike="noStrike" cap="none" normalizeH="0" baseline="0" dirty="0" smtClean="0">
                        <a:ln>
                          <a:noFill/>
                        </a:ln>
                        <a:solidFill>
                          <a:schemeClr val="tx1"/>
                        </a:solidFill>
                        <a:effectLst/>
                        <a:latin typeface="Cambria Math" panose="02040503050406030204" pitchFamily="18" charset="0"/>
                        <a:cs typeface="Arial" panose="020B0604020202020204" pitchFamily="34" charset="0"/>
                      </a:rPr>
                      <m:t>𝑪𝒐𝒎𝒃𝒊𝒏𝒆𝒅</m:t>
                    </m:r>
                    <m:r>
                      <a:rPr kumimoji="0" lang="en-US" altLang="en-US" sz="1900" b="1" i="1" u="none" strike="noStrike" cap="none" normalizeH="0" baseline="0" dirty="0" smtClean="0">
                        <a:ln>
                          <a:noFill/>
                        </a:ln>
                        <a:solidFill>
                          <a:schemeClr val="tx1"/>
                        </a:solidFill>
                        <a:effectLst/>
                        <a:latin typeface="Cambria Math" panose="02040503050406030204" pitchFamily="18" charset="0"/>
                        <a:cs typeface="Arial" panose="020B0604020202020204" pitchFamily="34" charset="0"/>
                      </a:rPr>
                      <m:t> </m:t>
                    </m:r>
                    <m:r>
                      <a:rPr kumimoji="0" lang="en-US" altLang="en-US" sz="1900" b="1" i="1" u="none" strike="noStrike" cap="none" normalizeH="0" baseline="0" dirty="0" smtClean="0">
                        <a:ln>
                          <a:noFill/>
                        </a:ln>
                        <a:solidFill>
                          <a:schemeClr val="tx1"/>
                        </a:solidFill>
                        <a:effectLst/>
                        <a:latin typeface="Cambria Math" panose="02040503050406030204" pitchFamily="18" charset="0"/>
                        <a:cs typeface="Arial" panose="020B0604020202020204" pitchFamily="34" charset="0"/>
                      </a:rPr>
                      <m:t>𝑴𝒂𝒔𝒌</m:t>
                    </m:r>
                    <m:r>
                      <a:rPr kumimoji="0" lang="en-US" altLang="en-US" sz="1900" b="1" i="1" u="none" strike="noStrike" cap="none" normalizeH="0" baseline="0" dirty="0" smtClean="0">
                        <a:ln>
                          <a:noFill/>
                        </a:ln>
                        <a:solidFill>
                          <a:schemeClr val="tx1"/>
                        </a:solidFill>
                        <a:effectLst/>
                        <a:latin typeface="Cambria Math" panose="02040503050406030204" pitchFamily="18" charset="0"/>
                        <a:cs typeface="Arial" panose="020B0604020202020204" pitchFamily="34" charset="0"/>
                      </a:rPr>
                      <m:t>)</m:t>
                    </m:r>
                    <m:r>
                      <a:rPr lang="en-US" altLang="en-US" sz="1900" i="1" dirty="0">
                        <a:latin typeface="Cambria Math" panose="02040503050406030204" pitchFamily="18" charset="0"/>
                        <a:cs typeface="Arial" panose="020B0604020202020204" pitchFamily="34" charset="0"/>
                      </a:rPr>
                      <m:t> </m:t>
                    </m:r>
                  </m:oMath>
                </a14:m>
                <a:br>
                  <a:rPr kumimoji="0" lang="en-US" altLang="en-US" sz="1900" b="0" i="0" u="none" strike="noStrike" cap="none" normalizeH="0" baseline="0" dirty="0">
                    <a:ln>
                      <a:noFill/>
                    </a:ln>
                    <a:solidFill>
                      <a:schemeClr val="tx1"/>
                    </a:solidFill>
                    <a:effectLst/>
                    <a:latin typeface="Arial" panose="020B0604020202020204" pitchFamily="34" charset="0"/>
                    <a:cs typeface="B Nazanin" panose="00000400000000000000" pitchFamily="2" charset="-78"/>
                  </a:rPr>
                </a:br>
                <a:r>
                  <a:rPr kumimoji="0" lang="ar-SA" altLang="en-US" sz="1900" b="0" i="0" u="none" strike="noStrike" cap="none" normalizeH="0" baseline="0" dirty="0">
                    <a:ln>
                      <a:noFill/>
                    </a:ln>
                    <a:solidFill>
                      <a:schemeClr val="tx1"/>
                    </a:solidFill>
                    <a:effectLst/>
                    <a:latin typeface="Arial" panose="020B0604020202020204" pitchFamily="34" charset="0"/>
                    <a:cs typeface="B Nazanin" panose="00000400000000000000" pitchFamily="2" charset="-78"/>
                  </a:rPr>
                  <a:t>ترکیبی از ماسک پیش‌نگر و ماسک پدینگ دیکودر هست. کمک می‌کنه مدل هم توکن‌های آینده رو نبینه و هم توکن‌های</a:t>
                </a:r>
                <a:r>
                  <a:rPr kumimoji="0" lang="en-US" altLang="en-US" sz="1900" b="0" i="0" u="none" strike="noStrike" cap="none" normalizeH="0" baseline="0" dirty="0">
                    <a:ln>
                      <a:noFill/>
                    </a:ln>
                    <a:solidFill>
                      <a:schemeClr val="tx1"/>
                    </a:solidFill>
                    <a:effectLst/>
                    <a:latin typeface="Arial" panose="020B0604020202020204" pitchFamily="34" charset="0"/>
                    <a:cs typeface="B Nazanin" panose="00000400000000000000" pitchFamily="2" charset="-78"/>
                  </a:rPr>
                  <a:t> [PAD] </a:t>
                </a:r>
                <a:r>
                  <a:rPr kumimoji="0" lang="ar-SA" altLang="en-US" sz="1900" b="0" i="0" u="none" strike="noStrike" cap="none" normalizeH="0" baseline="0" dirty="0">
                    <a:ln>
                      <a:noFill/>
                    </a:ln>
                    <a:solidFill>
                      <a:schemeClr val="tx1"/>
                    </a:solidFill>
                    <a:effectLst/>
                    <a:latin typeface="Arial" panose="020B0604020202020204" pitchFamily="34" charset="0"/>
                    <a:cs typeface="B Nazanin" panose="00000400000000000000" pitchFamily="2" charset="-78"/>
                  </a:rPr>
                  <a:t>رو نادیده بگیره</a:t>
                </a:r>
                <a:r>
                  <a:rPr kumimoji="0" lang="en-US" altLang="en-US" sz="1900" b="0" i="0" u="none" strike="noStrike" cap="none" normalizeH="0" baseline="0" dirty="0">
                    <a:ln>
                      <a:noFill/>
                    </a:ln>
                    <a:solidFill>
                      <a:schemeClr val="tx1"/>
                    </a:solidFill>
                    <a:effectLst/>
                    <a:latin typeface="Arial" panose="020B0604020202020204" pitchFamily="34" charset="0"/>
                    <a:cs typeface="B Nazanin" panose="00000400000000000000" pitchFamily="2" charset="-78"/>
                  </a:rPr>
                  <a:t>.</a:t>
                </a:r>
                <a:endParaRPr kumimoji="0" lang="fa-IR" altLang="en-US" sz="1900" b="0" i="0" u="none" strike="noStrike" cap="none" normalizeH="0" baseline="0" dirty="0">
                  <a:ln>
                    <a:noFill/>
                  </a:ln>
                  <a:solidFill>
                    <a:schemeClr val="tx1"/>
                  </a:solidFill>
                  <a:effectLst/>
                  <a:latin typeface="Arial" panose="020B0604020202020204" pitchFamily="34" charset="0"/>
                  <a:cs typeface="B Nazanin" panose="00000400000000000000" pitchFamily="2" charset="-78"/>
                </a:endParaRPr>
              </a:p>
              <a:p>
                <a:pPr marL="0" marR="0" lvl="0" indent="0" algn="r" defTabSz="914400" rtl="1" eaLnBrk="0" fontAlgn="base" latinLnBrk="0" hangingPunct="0">
                  <a:lnSpc>
                    <a:spcPct val="150000"/>
                  </a:lnSpc>
                  <a:spcBef>
                    <a:spcPct val="0"/>
                  </a:spcBef>
                  <a:spcAft>
                    <a:spcPct val="0"/>
                  </a:spcAft>
                  <a:buClrTx/>
                  <a:buSzTx/>
                  <a:buFontTx/>
                  <a:buNone/>
                  <a:tabLst/>
                </a:pPr>
                <a:r>
                  <a:rPr kumimoji="0" lang="ar-SA" altLang="en-US" sz="1900" b="0" i="0" u="none" strike="noStrike" cap="none" normalizeH="0" baseline="0" dirty="0">
                    <a:ln>
                      <a:noFill/>
                    </a:ln>
                    <a:solidFill>
                      <a:schemeClr val="tx1"/>
                    </a:solidFill>
                    <a:effectLst/>
                    <a:latin typeface="Arial" panose="020B0604020202020204" pitchFamily="34" charset="0"/>
                    <a:cs typeface="B Nazanin" panose="00000400000000000000" pitchFamily="2" charset="-78"/>
                  </a:rPr>
                  <a:t>در مجموع، این ماسک‌ها به مدل کمک می‌کنند تا ساختار ترتیبی توالی، محدودیت‌های ورودی، و پردازش تدریجی دیکودر را رعایت کند و عملکرد دقیق‌تری در وظایف زبانی ارائه دهد</a:t>
                </a:r>
                <a:r>
                  <a:rPr kumimoji="0" lang="en-US" altLang="en-US" sz="1900" b="0" i="0" u="none" strike="noStrike" cap="none" normalizeH="0" baseline="0" dirty="0">
                    <a:ln>
                      <a:noFill/>
                    </a:ln>
                    <a:solidFill>
                      <a:schemeClr val="tx1"/>
                    </a:solidFill>
                    <a:effectLst/>
                    <a:latin typeface="Arial" panose="020B0604020202020204" pitchFamily="34" charset="0"/>
                    <a:cs typeface="B Nazanin" panose="00000400000000000000" pitchFamily="2" charset="-78"/>
                  </a:rPr>
                  <a:t>.</a:t>
                </a:r>
              </a:p>
            </p:txBody>
          </p:sp>
        </mc:Choice>
        <mc:Fallback>
          <p:sp>
            <p:nvSpPr>
              <p:cNvPr id="3" name="Rectangle 2">
                <a:extLst>
                  <a:ext uri="{FF2B5EF4-FFF2-40B4-BE49-F238E27FC236}">
                    <a16:creationId xmlns:a16="http://schemas.microsoft.com/office/drawing/2014/main" id="{DB571CC8-B7F9-B8B3-4981-56024D41B154}"/>
                  </a:ext>
                </a:extLst>
              </p:cNvPr>
              <p:cNvSpPr>
                <a:spLocks noRot="1" noChangeAspect="1" noMove="1" noResize="1" noEditPoints="1" noAdjustHandles="1" noChangeArrowheads="1" noChangeShapeType="1" noTextEdit="1"/>
              </p:cNvSpPr>
              <p:nvPr/>
            </p:nvSpPr>
            <p:spPr bwMode="auto">
              <a:xfrm>
                <a:off x="522514" y="1074624"/>
                <a:ext cx="11494600" cy="4986541"/>
              </a:xfrm>
              <a:prstGeom prst="rect">
                <a:avLst/>
              </a:prstGeom>
              <a:blipFill>
                <a:blip r:embed="rId3"/>
                <a:stretch>
                  <a:fillRect l="-371" r="-477" b="-856"/>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spTree>
    <p:extLst>
      <p:ext uri="{BB962C8B-B14F-4D97-AF65-F5344CB8AC3E}">
        <p14:creationId xmlns:p14="http://schemas.microsoft.com/office/powerpoint/2010/main" val="12202143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accent3">
            <a:lumMod val="40000"/>
            <a:lumOff val="60000"/>
          </a:schemeClr>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E8172A24-C46F-3C9A-D0DF-4C89F629609A}"/>
              </a:ext>
            </a:extLst>
          </p:cNvPr>
          <p:cNvSpPr txBox="1"/>
          <p:nvPr/>
        </p:nvSpPr>
        <p:spPr>
          <a:xfrm>
            <a:off x="1693889" y="0"/>
            <a:ext cx="10313231" cy="5442772"/>
          </a:xfrm>
          <a:prstGeom prst="rect">
            <a:avLst/>
          </a:prstGeom>
          <a:noFill/>
        </p:spPr>
        <p:txBody>
          <a:bodyPr wrap="square">
            <a:spAutoFit/>
          </a:bodyPr>
          <a:lstStyle/>
          <a:p>
            <a:pPr algn="r" rtl="1">
              <a:lnSpc>
                <a:spcPct val="150000"/>
              </a:lnSpc>
              <a:spcAft>
                <a:spcPts val="800"/>
              </a:spcAft>
            </a:pPr>
            <a:r>
              <a:rPr lang="ar-SA" sz="2200" b="1" kern="100" dirty="0">
                <a:effectLst/>
                <a:latin typeface="Calibri" panose="020F0502020204030204" pitchFamily="34" charset="0"/>
                <a:ea typeface="Calibri" panose="020F0502020204030204" pitchFamily="34" charset="0"/>
                <a:cs typeface="B Nazanin" panose="00000400000000000000" pitchFamily="2" charset="-78"/>
              </a:rPr>
              <a:t>تابع توجه ضرب نقطه‌ای مقیاس شده</a:t>
            </a:r>
            <a:br>
              <a:rPr lang="en-US" sz="2200" b="1" kern="100" dirty="0">
                <a:effectLst/>
                <a:latin typeface="Calibri" panose="020F0502020204030204" pitchFamily="34" charset="0"/>
                <a:ea typeface="Calibri" panose="020F0502020204030204" pitchFamily="34" charset="0"/>
                <a:cs typeface="B Nazanin" panose="00000400000000000000" pitchFamily="2" charset="-78"/>
              </a:rPr>
            </a:br>
            <a:r>
              <a:rPr lang="ar-IQ" sz="2000" dirty="0">
                <a:cs typeface="B Nazanin" panose="00000400000000000000" pitchFamily="2" charset="-78"/>
              </a:rPr>
              <a:t>تابع </a:t>
            </a:r>
            <a:r>
              <a:rPr lang="ar-IQ" sz="2000" b="1" dirty="0">
                <a:cs typeface="B Nazanin" panose="00000400000000000000" pitchFamily="2" charset="-78"/>
              </a:rPr>
              <a:t>توجه ضرب نقطه‌ای مقیاس‌شده</a:t>
            </a:r>
            <a:r>
              <a:rPr lang="ar-IQ" sz="2000" dirty="0">
                <a:cs typeface="B Nazanin" panose="00000400000000000000" pitchFamily="2" charset="-78"/>
              </a:rPr>
              <a:t> </a:t>
            </a:r>
            <a:r>
              <a:rPr lang="en-US" sz="2000" dirty="0">
                <a:cs typeface="B Nazanin" panose="00000400000000000000" pitchFamily="2" charset="-78"/>
              </a:rPr>
              <a:t>(Scaled Dot-Product Attention) </a:t>
            </a:r>
            <a:r>
              <a:rPr lang="fa-IR" sz="2000" dirty="0">
                <a:cs typeface="B Nazanin" panose="00000400000000000000" pitchFamily="2" charset="-78"/>
              </a:rPr>
              <a:t> </a:t>
            </a:r>
            <a:r>
              <a:rPr lang="ar-IQ" sz="2000" dirty="0">
                <a:cs typeface="B Nazanin" panose="00000400000000000000" pitchFamily="2" charset="-78"/>
              </a:rPr>
              <a:t>یکی از اجزای کلیدی در معماری ترنسفورمر </a:t>
            </a:r>
            <a:r>
              <a:rPr lang="en-US" sz="2000" dirty="0">
                <a:cs typeface="B Nazanin" panose="00000400000000000000" pitchFamily="2" charset="-78"/>
              </a:rPr>
              <a:t> </a:t>
            </a:r>
            <a:r>
              <a:rPr lang="fa-IR" sz="2000" dirty="0">
                <a:cs typeface="B Nazanin" panose="00000400000000000000" pitchFamily="2" charset="-78"/>
              </a:rPr>
              <a:t>    </a:t>
            </a:r>
            <a:r>
              <a:rPr lang="en-US" sz="2000" dirty="0">
                <a:cs typeface="B Nazanin" panose="00000400000000000000" pitchFamily="2" charset="-78"/>
              </a:rPr>
              <a:t>(Transformer) </a:t>
            </a:r>
            <a:r>
              <a:rPr lang="ar-IQ" sz="2000" dirty="0">
                <a:cs typeface="B Nazanin" panose="00000400000000000000" pitchFamily="2" charset="-78"/>
              </a:rPr>
              <a:t>است که در مدل‌هایی مانند </a:t>
            </a:r>
            <a:r>
              <a:rPr lang="en-US" sz="2000" dirty="0">
                <a:cs typeface="B Nazanin" panose="00000400000000000000" pitchFamily="2" charset="-78"/>
              </a:rPr>
              <a:t>BERT </a:t>
            </a:r>
            <a:r>
              <a:rPr lang="ar-IQ" sz="2000" dirty="0">
                <a:cs typeface="B Nazanin" panose="00000400000000000000" pitchFamily="2" charset="-78"/>
              </a:rPr>
              <a:t>و </a:t>
            </a:r>
            <a:r>
              <a:rPr lang="en-US" sz="2000" dirty="0">
                <a:cs typeface="B Nazanin" panose="00000400000000000000" pitchFamily="2" charset="-78"/>
              </a:rPr>
              <a:t>GPT </a:t>
            </a:r>
            <a:r>
              <a:rPr lang="ar-IQ" sz="2000" dirty="0">
                <a:cs typeface="B Nazanin" panose="00000400000000000000" pitchFamily="2" charset="-78"/>
              </a:rPr>
              <a:t>به کار می‌رود. این تابع تعیین می‌کند که یک کلمه (یا عنصر) در دنباله ورودی، هنگام پردازش، باید به کدام کلمات دیگر بیشتر "توجه" کند.</a:t>
            </a:r>
            <a:endParaRPr lang="fa-IR" sz="2000" dirty="0">
              <a:cs typeface="B Nazanin" panose="00000400000000000000" pitchFamily="2" charset="-78"/>
            </a:endParaRPr>
          </a:p>
          <a:p>
            <a:pPr algn="r" rtl="1">
              <a:lnSpc>
                <a:spcPct val="150000"/>
              </a:lnSpc>
              <a:buNone/>
            </a:pPr>
            <a:r>
              <a:rPr lang="ar-IQ" sz="2400" b="1" dirty="0">
                <a:cs typeface="B Nazanin" panose="00000400000000000000" pitchFamily="2" charset="-78"/>
              </a:rPr>
              <a:t>مفهوم پایه‌ای:</a:t>
            </a:r>
          </a:p>
          <a:p>
            <a:pPr algn="r" rtl="1">
              <a:lnSpc>
                <a:spcPct val="150000"/>
              </a:lnSpc>
              <a:buNone/>
            </a:pPr>
            <a:r>
              <a:rPr lang="ar-IQ" sz="2100" dirty="0">
                <a:cs typeface="B Nazanin" panose="00000400000000000000" pitchFamily="2" charset="-78"/>
              </a:rPr>
              <a:t>در این تابع، ما سه بردار داریم:</a:t>
            </a:r>
          </a:p>
          <a:p>
            <a:pPr algn="r" rtl="1">
              <a:lnSpc>
                <a:spcPct val="150000"/>
              </a:lnSpc>
              <a:buFont typeface="Arial" panose="020B0604020202020204" pitchFamily="34" charset="0"/>
              <a:buChar char="•"/>
            </a:pPr>
            <a:r>
              <a:rPr lang="en-US" sz="2100" b="1" dirty="0">
                <a:cs typeface="B Nazanin" panose="00000400000000000000" pitchFamily="2" charset="-78"/>
              </a:rPr>
              <a:t>Query </a:t>
            </a:r>
            <a:r>
              <a:rPr lang="fa-IR" sz="2100" b="1" dirty="0">
                <a:cs typeface="B Nazanin" panose="00000400000000000000" pitchFamily="2" charset="-78"/>
              </a:rPr>
              <a:t>(</a:t>
            </a:r>
            <a:r>
              <a:rPr lang="ar-IQ" sz="2100" b="1" dirty="0">
                <a:cs typeface="B Nazanin" panose="00000400000000000000" pitchFamily="2" charset="-78"/>
              </a:rPr>
              <a:t>پرسش)</a:t>
            </a:r>
            <a:r>
              <a:rPr lang="ar-IQ" sz="2100" dirty="0">
                <a:cs typeface="B Nazanin" panose="00000400000000000000" pitchFamily="2" charset="-78"/>
              </a:rPr>
              <a:t>: نماینده آن چیزی است که به دنبال اطلاعات درباره‌اش هستیم.</a:t>
            </a:r>
          </a:p>
          <a:p>
            <a:pPr algn="r" rtl="1">
              <a:lnSpc>
                <a:spcPct val="150000"/>
              </a:lnSpc>
              <a:buFont typeface="Arial" panose="020B0604020202020204" pitchFamily="34" charset="0"/>
              <a:buChar char="•"/>
            </a:pPr>
            <a:r>
              <a:rPr lang="en-US" sz="2100" b="1" dirty="0">
                <a:cs typeface="B Nazanin" panose="00000400000000000000" pitchFamily="2" charset="-78"/>
              </a:rPr>
              <a:t>Key </a:t>
            </a:r>
            <a:r>
              <a:rPr lang="fa-IR" sz="2100" b="1" dirty="0">
                <a:cs typeface="B Nazanin" panose="00000400000000000000" pitchFamily="2" charset="-78"/>
              </a:rPr>
              <a:t>(</a:t>
            </a:r>
            <a:r>
              <a:rPr lang="ar-IQ" sz="2100" b="1" dirty="0">
                <a:cs typeface="B Nazanin" panose="00000400000000000000" pitchFamily="2" charset="-78"/>
              </a:rPr>
              <a:t>کلید)</a:t>
            </a:r>
            <a:r>
              <a:rPr lang="ar-IQ" sz="2100" dirty="0">
                <a:cs typeface="B Nazanin" panose="00000400000000000000" pitchFamily="2" charset="-78"/>
              </a:rPr>
              <a:t>: نماینده ویژگی‌های دیگر کلمات.</a:t>
            </a:r>
          </a:p>
          <a:p>
            <a:pPr algn="r" rtl="1">
              <a:lnSpc>
                <a:spcPct val="150000"/>
              </a:lnSpc>
              <a:buFont typeface="Arial" panose="020B0604020202020204" pitchFamily="34" charset="0"/>
              <a:buChar char="•"/>
            </a:pPr>
            <a:r>
              <a:rPr lang="en-US" sz="2100" b="1" dirty="0">
                <a:cs typeface="B Nazanin" panose="00000400000000000000" pitchFamily="2" charset="-78"/>
              </a:rPr>
              <a:t>Value </a:t>
            </a:r>
            <a:r>
              <a:rPr lang="fa-IR" sz="2100" b="1" dirty="0">
                <a:cs typeface="B Nazanin" panose="00000400000000000000" pitchFamily="2" charset="-78"/>
              </a:rPr>
              <a:t>(</a:t>
            </a:r>
            <a:r>
              <a:rPr lang="ar-IQ" sz="2100" b="1" dirty="0">
                <a:cs typeface="B Nazanin" panose="00000400000000000000" pitchFamily="2" charset="-78"/>
              </a:rPr>
              <a:t>ارزش)</a:t>
            </a:r>
            <a:r>
              <a:rPr lang="ar-IQ" sz="2100" dirty="0">
                <a:cs typeface="B Nazanin" panose="00000400000000000000" pitchFamily="2" charset="-78"/>
              </a:rPr>
              <a:t>: همان اطلاعاتی است که در نهایت برای ادامه پردازش استفاده می‌شود.</a:t>
            </a:r>
            <a:endParaRPr lang="fa-IR" sz="2200" b="1" kern="100" dirty="0">
              <a:effectLst/>
              <a:latin typeface="Calibri" panose="020F0502020204030204" pitchFamily="34" charset="0"/>
              <a:ea typeface="Calibri" panose="020F0502020204030204" pitchFamily="34" charset="0"/>
              <a:cs typeface="B Nazanin" panose="00000400000000000000" pitchFamily="2" charset="-78"/>
            </a:endParaRPr>
          </a:p>
          <a:p>
            <a:pPr algn="r" rtl="1">
              <a:lnSpc>
                <a:spcPct val="115000"/>
              </a:lnSpc>
              <a:spcAft>
                <a:spcPts val="800"/>
              </a:spcAft>
            </a:pPr>
            <a:r>
              <a:rPr lang="ar-IQ" sz="2800" b="1" dirty="0">
                <a:cs typeface="B Nazanin" panose="00000400000000000000" pitchFamily="2" charset="-78"/>
              </a:rPr>
              <a:t>فرمول ریاضی:</a:t>
            </a:r>
            <a:br>
              <a:rPr lang="en-US" sz="2200" b="1" kern="100" dirty="0">
                <a:effectLst/>
                <a:latin typeface="Calibri" panose="020F0502020204030204" pitchFamily="34" charset="0"/>
                <a:ea typeface="Calibri" panose="020F0502020204030204" pitchFamily="34" charset="0"/>
                <a:cs typeface="B Nazanin" panose="00000400000000000000" pitchFamily="2" charset="-78"/>
              </a:rPr>
            </a:br>
            <a:endParaRPr lang="en-US" sz="22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BDA64D32-22C9-079B-FB4D-910211E7FFE1}"/>
              </a:ext>
            </a:extLst>
          </p:cNvPr>
          <p:cNvSpPr>
            <a:spLocks noChangeArrowheads="1"/>
          </p:cNvSpPr>
          <p:nvPr/>
        </p:nvSpPr>
        <p:spPr bwMode="auto">
          <a:xfrm>
            <a:off x="5591332" y="155015"/>
            <a:ext cx="327471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(Scaled Dot-Product Attention)</a:t>
            </a:r>
          </a:p>
        </p:txBody>
      </p:sp>
      <p:pic>
        <p:nvPicPr>
          <p:cNvPr id="4" name="Picture 3">
            <a:extLst>
              <a:ext uri="{FF2B5EF4-FFF2-40B4-BE49-F238E27FC236}">
                <a16:creationId xmlns:a16="http://schemas.microsoft.com/office/drawing/2014/main" id="{E0D118D5-B745-3AE1-7D9F-1F64832FB373}"/>
              </a:ext>
            </a:extLst>
          </p:cNvPr>
          <p:cNvPicPr>
            <a:picLocks noChangeAspect="1"/>
          </p:cNvPicPr>
          <p:nvPr/>
        </p:nvPicPr>
        <p:blipFill>
          <a:blip r:embed="rId2"/>
          <a:srcRect l="44275" t="40009" r="26415" b="50207"/>
          <a:stretch/>
        </p:blipFill>
        <p:spPr>
          <a:xfrm>
            <a:off x="374754" y="5063182"/>
            <a:ext cx="7268276" cy="1364104"/>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Tree>
    <p:extLst>
      <p:ext uri="{BB962C8B-B14F-4D97-AF65-F5344CB8AC3E}">
        <p14:creationId xmlns:p14="http://schemas.microsoft.com/office/powerpoint/2010/main" val="34018152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34CA1D-B28E-F401-5F89-21E68D3005CC}"/>
            </a:ext>
          </a:extLst>
        </p:cNvPr>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0EA5F18D-6CB4-5C08-4011-1D27EBFB04E9}"/>
              </a:ext>
            </a:extLst>
          </p:cNvPr>
          <p:cNvSpPr>
            <a:spLocks noGrp="1"/>
          </p:cNvSpPr>
          <p:nvPr>
            <p:ph type="sldNum" sz="quarter" idx="4"/>
          </p:nvPr>
        </p:nvSpPr>
        <p:spPr/>
        <p:txBody>
          <a:bodyPr/>
          <a:lstStyle/>
          <a:p>
            <a:fld id="{B5CEABB6-07DC-46E8-9B57-56EC44A396E5}" type="slidenum">
              <a:rPr lang="en-US" smtClean="0"/>
              <a:pPr/>
              <a:t>24</a:t>
            </a:fld>
            <a:endParaRPr lang="en-US" dirty="0"/>
          </a:p>
        </p:txBody>
      </p:sp>
      <p:sp>
        <p:nvSpPr>
          <p:cNvPr id="2" name="Rectangle 1">
            <a:extLst>
              <a:ext uri="{FF2B5EF4-FFF2-40B4-BE49-F238E27FC236}">
                <a16:creationId xmlns:a16="http://schemas.microsoft.com/office/drawing/2014/main" id="{1C58B89E-8DBE-68E0-CFA1-5AF7E5383652}"/>
              </a:ext>
            </a:extLst>
          </p:cNvPr>
          <p:cNvSpPr>
            <a:spLocks noChangeArrowheads="1"/>
          </p:cNvSpPr>
          <p:nvPr/>
        </p:nvSpPr>
        <p:spPr bwMode="auto">
          <a:xfrm>
            <a:off x="689547" y="524532"/>
            <a:ext cx="10812905" cy="62388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r" defTabSz="914400" rtl="1" eaLnBrk="0" fontAlgn="base" latinLnBrk="0" hangingPunct="0">
              <a:lnSpc>
                <a:spcPct val="150000"/>
              </a:lnSpc>
              <a:spcBef>
                <a:spcPct val="0"/>
              </a:spcBef>
              <a:spcAft>
                <a:spcPct val="0"/>
              </a:spcAft>
              <a:buClrTx/>
              <a:buSzTx/>
              <a:tabLst/>
            </a:pPr>
            <a:r>
              <a:rPr lang="ar-IQ" sz="2400" b="1" dirty="0">
                <a:cs typeface="B Nazanin" panose="00000400000000000000" pitchFamily="2" charset="-78"/>
              </a:rPr>
              <a:t>مراحل اجرای تابع:</a:t>
            </a:r>
            <a:endParaRPr kumimoji="0" lang="en-US" altLang="en-US" sz="2400" b="1" i="0" u="none" strike="noStrike" cap="none" normalizeH="0" baseline="0" dirty="0">
              <a:ln>
                <a:noFill/>
              </a:ln>
              <a:solidFill>
                <a:schemeClr val="tx1"/>
              </a:solidFill>
              <a:effectLst/>
              <a:latin typeface="Arial" panose="020B0604020202020204" pitchFamily="34" charset="0"/>
              <a:cs typeface="B Nazanin" panose="00000400000000000000" pitchFamily="2" charset="-78"/>
            </a:endParaRPr>
          </a:p>
          <a:p>
            <a:pPr marL="342900" marR="0" lvl="0" indent="-342900" algn="r" defTabSz="914400" rtl="1" eaLnBrk="0" fontAlgn="base" latinLnBrk="0" hangingPunct="0">
              <a:lnSpc>
                <a:spcPct val="150000"/>
              </a:lnSpc>
              <a:spcBef>
                <a:spcPct val="0"/>
              </a:spcBef>
              <a:spcAft>
                <a:spcPct val="0"/>
              </a:spcAft>
              <a:buClrTx/>
              <a:buSzTx/>
              <a:buFont typeface="Arial" panose="020B0604020202020204" pitchFamily="34" charset="0"/>
              <a:buChar char="•"/>
              <a:tabLst/>
            </a:pPr>
            <a:r>
              <a:rPr kumimoji="0" lang="ar-SA" altLang="en-US" sz="2000" b="1" i="0" u="none" strike="noStrike" cap="none" normalizeH="0" baseline="0" dirty="0">
                <a:ln>
                  <a:noFill/>
                </a:ln>
                <a:solidFill>
                  <a:schemeClr val="tx1"/>
                </a:solidFill>
                <a:effectLst/>
                <a:latin typeface="Arial" panose="020B0604020202020204" pitchFamily="34" charset="0"/>
                <a:cs typeface="B Nazanin" panose="00000400000000000000" pitchFamily="2" charset="-78"/>
              </a:rPr>
              <a:t>محاسبه شباهت بین</a:t>
            </a:r>
            <a:r>
              <a:rPr kumimoji="0" lang="en-US" altLang="en-US" sz="2000" b="1" i="0" u="none" strike="noStrike" cap="none" normalizeH="0" baseline="0" dirty="0">
                <a:ln>
                  <a:noFill/>
                </a:ln>
                <a:solidFill>
                  <a:schemeClr val="tx1"/>
                </a:solidFill>
                <a:effectLst/>
                <a:latin typeface="Arial" panose="020B0604020202020204" pitchFamily="34" charset="0"/>
                <a:cs typeface="B Nazanin" panose="00000400000000000000" pitchFamily="2" charset="-78"/>
              </a:rPr>
              <a:t> Query </a:t>
            </a:r>
            <a:r>
              <a:rPr kumimoji="0" lang="ar-SA" altLang="en-US" sz="2000" b="1" i="0" u="none" strike="noStrike" cap="none" normalizeH="0" baseline="0" dirty="0">
                <a:ln>
                  <a:noFill/>
                </a:ln>
                <a:solidFill>
                  <a:schemeClr val="tx1"/>
                </a:solidFill>
                <a:effectLst/>
                <a:latin typeface="Arial" panose="020B0604020202020204" pitchFamily="34" charset="0"/>
                <a:cs typeface="B Nazanin" panose="00000400000000000000" pitchFamily="2" charset="-78"/>
              </a:rPr>
              <a:t>و</a:t>
            </a:r>
            <a:r>
              <a:rPr kumimoji="0" lang="en-US" altLang="en-US" sz="2000" b="1" i="0" u="none" strike="noStrike" cap="none" normalizeH="0" baseline="0" dirty="0">
                <a:ln>
                  <a:noFill/>
                </a:ln>
                <a:solidFill>
                  <a:schemeClr val="tx1"/>
                </a:solidFill>
                <a:effectLst/>
                <a:latin typeface="Arial" panose="020B0604020202020204" pitchFamily="34" charset="0"/>
                <a:cs typeface="B Nazanin" panose="00000400000000000000" pitchFamily="2" charset="-78"/>
              </a:rPr>
              <a:t> Key </a:t>
            </a:r>
            <a:endParaRPr kumimoji="0" lang="en-US" altLang="en-US" sz="2000" b="0" i="0" u="none" strike="noStrike" cap="none" normalizeH="0" baseline="0" dirty="0">
              <a:ln>
                <a:noFill/>
              </a:ln>
              <a:solidFill>
                <a:schemeClr val="tx1"/>
              </a:solidFill>
              <a:effectLst/>
              <a:latin typeface="Arial" panose="020B0604020202020204" pitchFamily="34" charset="0"/>
              <a:cs typeface="B Nazanin" panose="00000400000000000000" pitchFamily="2" charset="-78"/>
            </a:endParaRPr>
          </a:p>
          <a:p>
            <a:pPr marL="342900" marR="0" lvl="0" indent="-342900" algn="just" defTabSz="914400" rtl="1" eaLnBrk="0" fontAlgn="base" latinLnBrk="0" hangingPunct="0">
              <a:lnSpc>
                <a:spcPct val="150000"/>
              </a:lnSpc>
              <a:spcBef>
                <a:spcPct val="0"/>
              </a:spcBef>
              <a:spcAft>
                <a:spcPct val="0"/>
              </a:spcAft>
              <a:buClrTx/>
              <a:buSzTx/>
              <a:buFont typeface="Arial" panose="020B0604020202020204" pitchFamily="34" charset="0"/>
              <a:buChar char="•"/>
              <a:tabLst/>
            </a:pPr>
            <a:r>
              <a:rPr kumimoji="0" lang="ar-SA" altLang="en-US" sz="2000" b="0" i="0" u="none" strike="noStrike" cap="none" normalizeH="0" baseline="0" dirty="0">
                <a:ln>
                  <a:noFill/>
                </a:ln>
                <a:solidFill>
                  <a:schemeClr val="tx1"/>
                </a:solidFill>
                <a:effectLst/>
                <a:latin typeface="Arial" panose="020B0604020202020204" pitchFamily="34" charset="0"/>
                <a:cs typeface="B Nazanin" panose="00000400000000000000" pitchFamily="2" charset="-78"/>
              </a:rPr>
              <a:t>برای هر کلمه، بردار پرسش آن با بردار کلید تمام کلمات دیگر</a:t>
            </a:r>
            <a:r>
              <a:rPr kumimoji="0" lang="en-US" altLang="en-US" sz="2000" b="0" i="0" u="none" strike="noStrike" cap="none" normalizeH="0" baseline="0" dirty="0">
                <a:ln>
                  <a:noFill/>
                </a:ln>
                <a:solidFill>
                  <a:schemeClr val="tx1"/>
                </a:solidFill>
                <a:effectLst/>
                <a:latin typeface="Arial" panose="020B0604020202020204" pitchFamily="34" charset="0"/>
                <a:cs typeface="B Nazanin" panose="00000400000000000000" pitchFamily="2" charset="-78"/>
              </a:rPr>
              <a:t> </a:t>
            </a:r>
            <a:r>
              <a:rPr kumimoji="0" lang="ar-SA" altLang="en-US" sz="2000" b="1" i="0" u="none" strike="noStrike" cap="none" normalizeH="0" baseline="0" dirty="0">
                <a:ln>
                  <a:noFill/>
                </a:ln>
                <a:solidFill>
                  <a:schemeClr val="tx1"/>
                </a:solidFill>
                <a:effectLst/>
                <a:latin typeface="Arial" panose="020B0604020202020204" pitchFamily="34" charset="0"/>
                <a:cs typeface="B Nazanin" panose="00000400000000000000" pitchFamily="2" charset="-78"/>
              </a:rPr>
              <a:t>ضرب نقطه‌ای</a:t>
            </a:r>
            <a:r>
              <a:rPr kumimoji="0" lang="en-US" altLang="en-US" sz="2000" b="1" i="0" u="none" strike="noStrike" cap="none" normalizeH="0" baseline="0" dirty="0">
                <a:ln>
                  <a:noFill/>
                </a:ln>
                <a:solidFill>
                  <a:schemeClr val="tx1"/>
                </a:solidFill>
                <a:effectLst/>
                <a:latin typeface="Arial" panose="020B0604020202020204" pitchFamily="34" charset="0"/>
                <a:cs typeface="B Nazanin" panose="00000400000000000000" pitchFamily="2" charset="-78"/>
              </a:rPr>
              <a:t> (Dot Product)</a:t>
            </a:r>
            <a:r>
              <a:rPr kumimoji="0" lang="en-US" altLang="en-US" sz="2000" b="0" i="0" u="none" strike="noStrike" cap="none" normalizeH="0" baseline="0" dirty="0">
                <a:ln>
                  <a:noFill/>
                </a:ln>
                <a:solidFill>
                  <a:schemeClr val="tx1"/>
                </a:solidFill>
                <a:effectLst/>
                <a:latin typeface="Arial" panose="020B0604020202020204" pitchFamily="34" charset="0"/>
                <a:cs typeface="B Nazanin" panose="00000400000000000000" pitchFamily="2" charset="-78"/>
              </a:rPr>
              <a:t> </a:t>
            </a:r>
            <a:r>
              <a:rPr kumimoji="0" lang="ar-SA" altLang="en-US" sz="2000" b="0" i="0" u="none" strike="noStrike" cap="none" normalizeH="0" baseline="0" dirty="0">
                <a:ln>
                  <a:noFill/>
                </a:ln>
                <a:solidFill>
                  <a:schemeClr val="tx1"/>
                </a:solidFill>
                <a:effectLst/>
                <a:latin typeface="Arial" panose="020B0604020202020204" pitchFamily="34" charset="0"/>
                <a:cs typeface="B Nazanin" panose="00000400000000000000" pitchFamily="2" charset="-78"/>
              </a:rPr>
              <a:t>می‌شود. این نشان می‌دهد که چقدر آن کلمات به هم مرتبط هستند</a:t>
            </a:r>
            <a:r>
              <a:rPr kumimoji="0" lang="en-US" altLang="en-US" sz="2000" b="0" i="0" u="none" strike="noStrike" cap="none" normalizeH="0" baseline="0" dirty="0">
                <a:ln>
                  <a:noFill/>
                </a:ln>
                <a:solidFill>
                  <a:schemeClr val="tx1"/>
                </a:solidFill>
                <a:effectLst/>
                <a:latin typeface="Arial" panose="020B0604020202020204" pitchFamily="34" charset="0"/>
                <a:cs typeface="B Nazanin" panose="00000400000000000000" pitchFamily="2" charset="-78"/>
              </a:rPr>
              <a:t>.</a:t>
            </a:r>
          </a:p>
          <a:p>
            <a:pPr marL="342900" marR="0" lvl="0" indent="-342900" algn="just" defTabSz="914400" rtl="1" eaLnBrk="0" fontAlgn="base" latinLnBrk="0" hangingPunct="0">
              <a:lnSpc>
                <a:spcPct val="150000"/>
              </a:lnSpc>
              <a:spcBef>
                <a:spcPct val="0"/>
              </a:spcBef>
              <a:spcAft>
                <a:spcPct val="0"/>
              </a:spcAft>
              <a:buClrTx/>
              <a:buSzTx/>
              <a:buFont typeface="Arial" panose="020B0604020202020204" pitchFamily="34" charset="0"/>
              <a:buChar char="•"/>
              <a:tabLst/>
            </a:pPr>
            <a:r>
              <a:rPr kumimoji="0" lang="ar-SA" altLang="en-US" sz="2000" b="1" i="0" u="none" strike="noStrike" cap="none" normalizeH="0" baseline="0" dirty="0">
                <a:ln>
                  <a:noFill/>
                </a:ln>
                <a:solidFill>
                  <a:schemeClr val="tx1"/>
                </a:solidFill>
                <a:effectLst/>
                <a:latin typeface="Arial" panose="020B0604020202020204" pitchFamily="34" charset="0"/>
                <a:cs typeface="B Nazanin" panose="00000400000000000000" pitchFamily="2" charset="-78"/>
              </a:rPr>
              <a:t>مقیاس کردن</a:t>
            </a:r>
            <a:r>
              <a:rPr kumimoji="0" lang="en-US" altLang="en-US" sz="2000" b="1" i="0" u="none" strike="noStrike" cap="none" normalizeH="0" baseline="0" dirty="0">
                <a:ln>
                  <a:noFill/>
                </a:ln>
                <a:solidFill>
                  <a:schemeClr val="tx1"/>
                </a:solidFill>
                <a:effectLst/>
                <a:latin typeface="Arial" panose="020B0604020202020204" pitchFamily="34" charset="0"/>
                <a:cs typeface="B Nazanin" panose="00000400000000000000" pitchFamily="2" charset="-78"/>
              </a:rPr>
              <a:t> (Scaling)</a:t>
            </a:r>
            <a:r>
              <a:rPr lang="en-US" altLang="en-US" sz="2000" b="1" dirty="0">
                <a:latin typeface="Arial" panose="020B0604020202020204" pitchFamily="34" charset="0"/>
                <a:cs typeface="B Nazanin" panose="00000400000000000000" pitchFamily="2" charset="-78"/>
              </a:rPr>
              <a:t> </a:t>
            </a:r>
            <a:endParaRPr kumimoji="0" lang="en-US" altLang="en-US" sz="2000" b="0" i="0" u="none" strike="noStrike" cap="none" normalizeH="0" baseline="0" dirty="0">
              <a:ln>
                <a:noFill/>
              </a:ln>
              <a:solidFill>
                <a:schemeClr val="tx1"/>
              </a:solidFill>
              <a:effectLst/>
              <a:latin typeface="Arial" panose="020B0604020202020204" pitchFamily="34" charset="0"/>
              <a:cs typeface="B Nazanin" panose="00000400000000000000" pitchFamily="2" charset="-78"/>
            </a:endParaRPr>
          </a:p>
          <a:p>
            <a:pPr marL="342900" marR="0" lvl="0" indent="-342900" algn="just" defTabSz="914400" rtl="1" eaLnBrk="0" fontAlgn="base" latinLnBrk="0" hangingPunct="0">
              <a:lnSpc>
                <a:spcPct val="150000"/>
              </a:lnSpc>
              <a:spcBef>
                <a:spcPct val="0"/>
              </a:spcBef>
              <a:spcAft>
                <a:spcPct val="0"/>
              </a:spcAft>
              <a:buClrTx/>
              <a:buSzTx/>
              <a:buFont typeface="Arial" panose="020B0604020202020204" pitchFamily="34" charset="0"/>
              <a:buChar char="•"/>
              <a:tabLst/>
            </a:pPr>
            <a:r>
              <a:rPr kumimoji="0" lang="ar-SA" altLang="en-US" sz="2000" b="0" i="0" u="none" strike="noStrike" cap="none" normalizeH="0" baseline="0" dirty="0">
                <a:ln>
                  <a:noFill/>
                </a:ln>
                <a:solidFill>
                  <a:schemeClr val="tx1"/>
                </a:solidFill>
                <a:effectLst/>
                <a:latin typeface="Arial" panose="020B0604020202020204" pitchFamily="34" charset="0"/>
                <a:cs typeface="B Nazanin" panose="00000400000000000000" pitchFamily="2" charset="-78"/>
              </a:rPr>
              <a:t>مقدار حاصل از ضرب نقطه‌ای، ممکن است بزرگ باشد و باعث شود مقدار</a:t>
            </a:r>
            <a:r>
              <a:rPr kumimoji="0" lang="en-US" altLang="en-US" sz="2000" b="0" i="0" u="none" strike="noStrike" cap="none" normalizeH="0" baseline="0" dirty="0">
                <a:ln>
                  <a:noFill/>
                </a:ln>
                <a:solidFill>
                  <a:schemeClr val="tx1"/>
                </a:solidFill>
                <a:effectLst/>
                <a:latin typeface="Arial" panose="020B0604020202020204" pitchFamily="34" charset="0"/>
                <a:cs typeface="B Nazanin" panose="00000400000000000000" pitchFamily="2" charset="-78"/>
              </a:rPr>
              <a:t> </a:t>
            </a:r>
            <a:r>
              <a:rPr kumimoji="0" lang="en-US" altLang="en-US" sz="2000" b="0" i="0" u="none" strike="noStrike" cap="none" normalizeH="0" baseline="0" dirty="0" err="1">
                <a:ln>
                  <a:noFill/>
                </a:ln>
                <a:solidFill>
                  <a:schemeClr val="tx1"/>
                </a:solidFill>
                <a:effectLst/>
                <a:latin typeface="Arial" panose="020B0604020202020204" pitchFamily="34" charset="0"/>
                <a:cs typeface="B Nazanin" panose="00000400000000000000" pitchFamily="2" charset="-78"/>
              </a:rPr>
              <a:t>Softmax</a:t>
            </a:r>
            <a:r>
              <a:rPr kumimoji="0" lang="en-US" altLang="en-US" sz="2000" b="0" i="0" u="none" strike="noStrike" cap="none" normalizeH="0" baseline="0" dirty="0">
                <a:ln>
                  <a:noFill/>
                </a:ln>
                <a:solidFill>
                  <a:schemeClr val="tx1"/>
                </a:solidFill>
                <a:effectLst/>
                <a:latin typeface="Arial" panose="020B0604020202020204" pitchFamily="34" charset="0"/>
                <a:cs typeface="B Nazanin" panose="00000400000000000000" pitchFamily="2" charset="-78"/>
              </a:rPr>
              <a:t> </a:t>
            </a:r>
            <a:r>
              <a:rPr kumimoji="0" lang="ar-SA" altLang="en-US" sz="2000" b="0" i="0" u="none" strike="noStrike" cap="none" normalizeH="0" baseline="0" dirty="0">
                <a:ln>
                  <a:noFill/>
                </a:ln>
                <a:solidFill>
                  <a:schemeClr val="tx1"/>
                </a:solidFill>
                <a:effectLst/>
                <a:latin typeface="Arial" panose="020B0604020202020204" pitchFamily="34" charset="0"/>
                <a:cs typeface="B Nazanin" panose="00000400000000000000" pitchFamily="2" charset="-78"/>
              </a:rPr>
              <a:t>خیلی شیب‌دار شود. بنابراین آن را تقسیم بر</a:t>
            </a:r>
            <a:r>
              <a:rPr kumimoji="0" lang="en-US" altLang="en-US" sz="2000" b="0" i="0" u="none" strike="noStrike" cap="none" normalizeH="0" baseline="0" dirty="0">
                <a:ln>
                  <a:noFill/>
                </a:ln>
                <a:solidFill>
                  <a:schemeClr val="tx1"/>
                </a:solidFill>
                <a:effectLst/>
                <a:latin typeface="Arial" panose="020B0604020202020204" pitchFamily="34" charset="0"/>
                <a:cs typeface="B Nazanin" panose="00000400000000000000" pitchFamily="2" charset="-78"/>
              </a:rPr>
              <a:t> </a:t>
            </a:r>
            <a:r>
              <a:rPr kumimoji="0" lang="ar-SA" altLang="en-US" sz="2000" b="1" i="0" u="none" strike="noStrike" cap="none" normalizeH="0" baseline="0" dirty="0">
                <a:ln>
                  <a:noFill/>
                </a:ln>
                <a:solidFill>
                  <a:schemeClr val="tx1"/>
                </a:solidFill>
                <a:effectLst/>
                <a:latin typeface="Arial" panose="020B0604020202020204" pitchFamily="34" charset="0"/>
                <a:cs typeface="B Nazanin" panose="00000400000000000000" pitchFamily="2" charset="-78"/>
              </a:rPr>
              <a:t>جذر ابعاد بردار کلید</a:t>
            </a:r>
            <a:r>
              <a:rPr kumimoji="0" lang="en-US" altLang="en-US" sz="2000" b="0" i="0" u="none" strike="noStrike" cap="none" normalizeH="0" baseline="0" dirty="0">
                <a:ln>
                  <a:noFill/>
                </a:ln>
                <a:solidFill>
                  <a:schemeClr val="tx1"/>
                </a:solidFill>
                <a:effectLst/>
                <a:latin typeface="Arial" panose="020B0604020202020204" pitchFamily="34" charset="0"/>
                <a:cs typeface="B Nazanin" panose="00000400000000000000" pitchFamily="2" charset="-78"/>
              </a:rPr>
              <a:t> </a:t>
            </a:r>
            <a:r>
              <a:rPr kumimoji="0" lang="ar-SA" altLang="en-US" sz="2000" b="0" i="0" u="none" strike="noStrike" cap="none" normalizeH="0" baseline="0" dirty="0">
                <a:ln>
                  <a:noFill/>
                </a:ln>
                <a:solidFill>
                  <a:schemeClr val="tx1"/>
                </a:solidFill>
                <a:effectLst/>
                <a:latin typeface="Arial" panose="020B0604020202020204" pitchFamily="34" charset="0"/>
                <a:cs typeface="B Nazanin" panose="00000400000000000000" pitchFamily="2" charset="-78"/>
              </a:rPr>
              <a:t>می‌کنند</a:t>
            </a:r>
            <a:r>
              <a:rPr kumimoji="0" lang="en-US" altLang="en-US" sz="2000" b="0" i="0" u="none" strike="noStrike" cap="none" normalizeH="0" baseline="0" dirty="0">
                <a:ln>
                  <a:noFill/>
                </a:ln>
                <a:solidFill>
                  <a:schemeClr val="tx1"/>
                </a:solidFill>
                <a:effectLst/>
                <a:latin typeface="Arial" panose="020B0604020202020204" pitchFamily="34" charset="0"/>
                <a:cs typeface="B Nazanin" panose="00000400000000000000" pitchFamily="2" charset="-78"/>
              </a:rPr>
              <a:t> (√dₖ).</a:t>
            </a:r>
          </a:p>
          <a:p>
            <a:pPr marL="342900" marR="0" lvl="0" indent="-342900" algn="just" defTabSz="914400" rtl="1" eaLnBrk="0" fontAlgn="base" latinLnBrk="0" hangingPunct="0">
              <a:lnSpc>
                <a:spcPct val="150000"/>
              </a:lnSpc>
              <a:spcBef>
                <a:spcPct val="0"/>
              </a:spcBef>
              <a:spcAft>
                <a:spcPct val="0"/>
              </a:spcAft>
              <a:buClrTx/>
              <a:buSzTx/>
              <a:buFont typeface="Arial" panose="020B0604020202020204" pitchFamily="34" charset="0"/>
              <a:buChar char="•"/>
              <a:tabLst/>
            </a:pPr>
            <a:r>
              <a:rPr kumimoji="0" lang="ar-SA" altLang="en-US" sz="2000" b="1" i="0" u="none" strike="noStrike" cap="none" normalizeH="0" baseline="0" dirty="0">
                <a:ln>
                  <a:noFill/>
                </a:ln>
                <a:solidFill>
                  <a:schemeClr val="tx1"/>
                </a:solidFill>
                <a:effectLst/>
                <a:latin typeface="Arial" panose="020B0604020202020204" pitchFamily="34" charset="0"/>
                <a:cs typeface="B Nazanin" panose="00000400000000000000" pitchFamily="2" charset="-78"/>
              </a:rPr>
              <a:t>اعمال</a:t>
            </a:r>
            <a:r>
              <a:rPr kumimoji="0" lang="en-US" altLang="en-US" sz="2000" b="1" i="0" u="none" strike="noStrike" cap="none" normalizeH="0" baseline="0" dirty="0">
                <a:ln>
                  <a:noFill/>
                </a:ln>
                <a:solidFill>
                  <a:schemeClr val="tx1"/>
                </a:solidFill>
                <a:effectLst/>
                <a:latin typeface="Arial" panose="020B0604020202020204" pitchFamily="34" charset="0"/>
                <a:cs typeface="B Nazanin" panose="00000400000000000000" pitchFamily="2" charset="-78"/>
              </a:rPr>
              <a:t> </a:t>
            </a:r>
            <a:r>
              <a:rPr kumimoji="0" lang="en-US" altLang="en-US" sz="2000" b="1" i="0" u="none" strike="noStrike" cap="none" normalizeH="0" baseline="0" dirty="0" err="1">
                <a:ln>
                  <a:noFill/>
                </a:ln>
                <a:solidFill>
                  <a:schemeClr val="tx1"/>
                </a:solidFill>
                <a:effectLst/>
                <a:latin typeface="Arial" panose="020B0604020202020204" pitchFamily="34" charset="0"/>
                <a:cs typeface="B Nazanin" panose="00000400000000000000" pitchFamily="2" charset="-78"/>
              </a:rPr>
              <a:t>Softmax</a:t>
            </a:r>
            <a:endParaRPr kumimoji="0" lang="en-US" altLang="en-US" sz="2000" b="1" i="0" u="none" strike="noStrike" cap="none" normalizeH="0" baseline="0" dirty="0">
              <a:ln>
                <a:noFill/>
              </a:ln>
              <a:solidFill>
                <a:schemeClr val="tx1"/>
              </a:solidFill>
              <a:effectLst/>
              <a:latin typeface="Arial" panose="020B0604020202020204" pitchFamily="34" charset="0"/>
              <a:cs typeface="B Nazanin" panose="00000400000000000000" pitchFamily="2" charset="-78"/>
            </a:endParaRPr>
          </a:p>
          <a:p>
            <a:pPr marL="342900" marR="0" lvl="0" indent="-342900" algn="just" defTabSz="914400" rtl="1" eaLnBrk="0" fontAlgn="base" latinLnBrk="0" hangingPunct="0">
              <a:lnSpc>
                <a:spcPct val="150000"/>
              </a:lnSpc>
              <a:spcBef>
                <a:spcPct val="0"/>
              </a:spcBef>
              <a:spcAft>
                <a:spcPct val="0"/>
              </a:spcAft>
              <a:buClrTx/>
              <a:buSzTx/>
              <a:buFont typeface="Arial" panose="020B0604020202020204" pitchFamily="34" charset="0"/>
              <a:buChar char="•"/>
              <a:tabLst/>
            </a:pPr>
            <a:r>
              <a:rPr kumimoji="0" lang="ar-SA" altLang="en-US" sz="2000" b="0" i="0" u="none" strike="noStrike" cap="none" normalizeH="0" baseline="0" dirty="0">
                <a:ln>
                  <a:noFill/>
                </a:ln>
                <a:solidFill>
                  <a:schemeClr val="tx1"/>
                </a:solidFill>
                <a:effectLst/>
                <a:latin typeface="Arial" panose="020B0604020202020204" pitchFamily="34" charset="0"/>
                <a:cs typeface="B Nazanin" panose="00000400000000000000" pitchFamily="2" charset="-78"/>
              </a:rPr>
              <a:t>خروجی مرحله قبل از طریق تابع</a:t>
            </a:r>
            <a:r>
              <a:rPr kumimoji="0" lang="en-US" altLang="en-US" sz="2000" b="0" i="0" u="none" strike="noStrike" cap="none" normalizeH="0" baseline="0" dirty="0">
                <a:ln>
                  <a:noFill/>
                </a:ln>
                <a:solidFill>
                  <a:schemeClr val="tx1"/>
                </a:solidFill>
                <a:effectLst/>
                <a:latin typeface="Arial" panose="020B0604020202020204" pitchFamily="34" charset="0"/>
                <a:cs typeface="B Nazanin" panose="00000400000000000000" pitchFamily="2" charset="-78"/>
              </a:rPr>
              <a:t> </a:t>
            </a:r>
            <a:r>
              <a:rPr kumimoji="0" lang="en-US" altLang="en-US" sz="2000" b="0" i="0" u="none" strike="noStrike" cap="none" normalizeH="0" baseline="0" dirty="0" err="1">
                <a:ln>
                  <a:noFill/>
                </a:ln>
                <a:solidFill>
                  <a:schemeClr val="tx1"/>
                </a:solidFill>
                <a:effectLst/>
                <a:latin typeface="Arial" panose="020B0604020202020204" pitchFamily="34" charset="0"/>
                <a:cs typeface="B Nazanin" panose="00000400000000000000" pitchFamily="2" charset="-78"/>
              </a:rPr>
              <a:t>Softmax</a:t>
            </a:r>
            <a:r>
              <a:rPr kumimoji="0" lang="en-US" altLang="en-US" sz="2000" b="0" i="0" u="none" strike="noStrike" cap="none" normalizeH="0" baseline="0" dirty="0">
                <a:ln>
                  <a:noFill/>
                </a:ln>
                <a:solidFill>
                  <a:schemeClr val="tx1"/>
                </a:solidFill>
                <a:effectLst/>
                <a:latin typeface="Arial" panose="020B0604020202020204" pitchFamily="34" charset="0"/>
                <a:cs typeface="B Nazanin" panose="00000400000000000000" pitchFamily="2" charset="-78"/>
              </a:rPr>
              <a:t> </a:t>
            </a:r>
            <a:r>
              <a:rPr kumimoji="0" lang="ar-SA" altLang="en-US" sz="2000" b="0" i="0" u="none" strike="noStrike" cap="none" normalizeH="0" baseline="0" dirty="0">
                <a:ln>
                  <a:noFill/>
                </a:ln>
                <a:solidFill>
                  <a:schemeClr val="tx1"/>
                </a:solidFill>
                <a:effectLst/>
                <a:latin typeface="Arial" panose="020B0604020202020204" pitchFamily="34" charset="0"/>
                <a:cs typeface="B Nazanin" panose="00000400000000000000" pitchFamily="2" charset="-78"/>
              </a:rPr>
              <a:t>عبور می‌کند تا</a:t>
            </a:r>
            <a:r>
              <a:rPr kumimoji="0" lang="en-US" altLang="en-US" sz="2000" b="0" i="0" u="none" strike="noStrike" cap="none" normalizeH="0" baseline="0" dirty="0">
                <a:ln>
                  <a:noFill/>
                </a:ln>
                <a:solidFill>
                  <a:schemeClr val="tx1"/>
                </a:solidFill>
                <a:effectLst/>
                <a:latin typeface="Arial" panose="020B0604020202020204" pitchFamily="34" charset="0"/>
                <a:cs typeface="B Nazanin" panose="00000400000000000000" pitchFamily="2" charset="-78"/>
              </a:rPr>
              <a:t> </a:t>
            </a:r>
            <a:r>
              <a:rPr kumimoji="0" lang="ar-SA" altLang="en-US" sz="2000" b="1" i="0" u="none" strike="noStrike" cap="none" normalizeH="0" baseline="0" dirty="0">
                <a:ln>
                  <a:noFill/>
                </a:ln>
                <a:solidFill>
                  <a:schemeClr val="tx1"/>
                </a:solidFill>
                <a:effectLst/>
                <a:latin typeface="Arial" panose="020B0604020202020204" pitchFamily="34" charset="0"/>
                <a:cs typeface="B Nazanin" panose="00000400000000000000" pitchFamily="2" charset="-78"/>
              </a:rPr>
              <a:t>وزن‌های توجه نرمال‌شده</a:t>
            </a:r>
            <a:r>
              <a:rPr kumimoji="0" lang="fa-IR" altLang="en-US" sz="2000" b="1" i="0" u="none" strike="noStrike" cap="none" normalizeH="0" baseline="0" dirty="0">
                <a:ln>
                  <a:noFill/>
                </a:ln>
                <a:solidFill>
                  <a:schemeClr val="tx1"/>
                </a:solidFill>
                <a:effectLst/>
                <a:latin typeface="Arial" panose="020B0604020202020204" pitchFamily="34" charset="0"/>
                <a:cs typeface="B Nazanin" panose="00000400000000000000" pitchFamily="2" charset="-78"/>
              </a:rPr>
              <a:t> *</a:t>
            </a:r>
            <a:r>
              <a:rPr kumimoji="0" lang="en-US" altLang="en-US" sz="2000" b="0" i="0" u="none" strike="noStrike" cap="none" normalizeH="0" baseline="0" dirty="0">
                <a:ln>
                  <a:noFill/>
                </a:ln>
                <a:solidFill>
                  <a:schemeClr val="tx1"/>
                </a:solidFill>
                <a:effectLst/>
                <a:latin typeface="Arial" panose="020B0604020202020204" pitchFamily="34" charset="0"/>
                <a:cs typeface="B Nazanin" panose="00000400000000000000" pitchFamily="2" charset="-78"/>
              </a:rPr>
              <a:t> </a:t>
            </a:r>
            <a:r>
              <a:rPr kumimoji="0" lang="ar-SA" altLang="en-US" sz="2000" b="0" i="0" u="none" strike="noStrike" cap="none" normalizeH="0" baseline="0" dirty="0">
                <a:ln>
                  <a:noFill/>
                </a:ln>
                <a:solidFill>
                  <a:schemeClr val="tx1"/>
                </a:solidFill>
                <a:effectLst/>
                <a:latin typeface="Arial" panose="020B0604020202020204" pitchFamily="34" charset="0"/>
                <a:cs typeface="B Nazanin" panose="00000400000000000000" pitchFamily="2" charset="-78"/>
              </a:rPr>
              <a:t>به دست آید. این وزن‌ها تعیین می‌کنند که کدام کلمات باید بیشتر مورد توجه قرار بگیرند</a:t>
            </a:r>
            <a:r>
              <a:rPr kumimoji="0" lang="en-US" altLang="en-US" sz="2000" b="0" i="0" u="none" strike="noStrike" cap="none" normalizeH="0" baseline="0" dirty="0">
                <a:ln>
                  <a:noFill/>
                </a:ln>
                <a:solidFill>
                  <a:schemeClr val="tx1"/>
                </a:solidFill>
                <a:effectLst/>
                <a:latin typeface="Arial" panose="020B0604020202020204" pitchFamily="34" charset="0"/>
                <a:cs typeface="B Nazanin" panose="00000400000000000000" pitchFamily="2" charset="-78"/>
              </a:rPr>
              <a:t>.</a:t>
            </a:r>
          </a:p>
          <a:p>
            <a:pPr marL="342900" marR="0" lvl="0" indent="-342900" algn="just" defTabSz="914400" rtl="1" eaLnBrk="0" fontAlgn="base" latinLnBrk="0" hangingPunct="0">
              <a:lnSpc>
                <a:spcPct val="150000"/>
              </a:lnSpc>
              <a:spcBef>
                <a:spcPct val="0"/>
              </a:spcBef>
              <a:spcAft>
                <a:spcPct val="0"/>
              </a:spcAft>
              <a:buClrTx/>
              <a:buSzTx/>
              <a:buFont typeface="Arial" panose="020B0604020202020204" pitchFamily="34" charset="0"/>
              <a:buChar char="•"/>
              <a:tabLst/>
            </a:pPr>
            <a:r>
              <a:rPr kumimoji="0" lang="ar-SA" altLang="en-US" sz="2000" b="1" i="0" u="none" strike="noStrike" cap="none" normalizeH="0" baseline="0" dirty="0">
                <a:ln>
                  <a:noFill/>
                </a:ln>
                <a:solidFill>
                  <a:schemeClr val="tx1"/>
                </a:solidFill>
                <a:effectLst/>
                <a:latin typeface="Arial" panose="020B0604020202020204" pitchFamily="34" charset="0"/>
                <a:cs typeface="B Nazanin" panose="00000400000000000000" pitchFamily="2" charset="-78"/>
              </a:rPr>
              <a:t>ترکیب با</a:t>
            </a:r>
            <a:r>
              <a:rPr kumimoji="0" lang="en-US" altLang="en-US" sz="2000" b="1" i="0" u="none" strike="noStrike" cap="none" normalizeH="0" baseline="0" dirty="0">
                <a:ln>
                  <a:noFill/>
                </a:ln>
                <a:solidFill>
                  <a:schemeClr val="tx1"/>
                </a:solidFill>
                <a:effectLst/>
                <a:latin typeface="Arial" panose="020B0604020202020204" pitchFamily="34" charset="0"/>
                <a:cs typeface="B Nazanin" panose="00000400000000000000" pitchFamily="2" charset="-78"/>
              </a:rPr>
              <a:t> Value </a:t>
            </a:r>
            <a:endParaRPr kumimoji="0" lang="en-US" altLang="en-US" sz="2000" b="0" i="0" u="none" strike="noStrike" cap="none" normalizeH="0" baseline="0" dirty="0">
              <a:ln>
                <a:noFill/>
              </a:ln>
              <a:solidFill>
                <a:schemeClr val="tx1"/>
              </a:solidFill>
              <a:effectLst/>
              <a:latin typeface="Arial" panose="020B0604020202020204" pitchFamily="34" charset="0"/>
              <a:cs typeface="B Nazanin" panose="00000400000000000000" pitchFamily="2" charset="-78"/>
            </a:endParaRPr>
          </a:p>
          <a:p>
            <a:pPr marL="342900" marR="0" lvl="0" indent="-342900" algn="just" defTabSz="914400" rtl="1" eaLnBrk="0" fontAlgn="base" latinLnBrk="0" hangingPunct="0">
              <a:lnSpc>
                <a:spcPct val="150000"/>
              </a:lnSpc>
              <a:spcBef>
                <a:spcPct val="0"/>
              </a:spcBef>
              <a:spcAft>
                <a:spcPct val="0"/>
              </a:spcAft>
              <a:buClrTx/>
              <a:buSzTx/>
              <a:buFont typeface="Arial" panose="020B0604020202020204" pitchFamily="34" charset="0"/>
              <a:buChar char="•"/>
              <a:tabLst/>
            </a:pPr>
            <a:r>
              <a:rPr kumimoji="0" lang="ar-SA" altLang="en-US" sz="2000" b="0" i="0" u="none" strike="noStrike" cap="none" normalizeH="0" baseline="0" dirty="0">
                <a:ln>
                  <a:noFill/>
                </a:ln>
                <a:solidFill>
                  <a:schemeClr val="tx1"/>
                </a:solidFill>
                <a:effectLst/>
                <a:latin typeface="Arial" panose="020B0604020202020204" pitchFamily="34" charset="0"/>
                <a:cs typeface="B Nazanin" panose="00000400000000000000" pitchFamily="2" charset="-78"/>
              </a:rPr>
              <a:t>در نهایت، وزن‌های توجه به بردارهای</a:t>
            </a:r>
            <a:r>
              <a:rPr kumimoji="0" lang="en-US" altLang="en-US" sz="2000" b="0" i="0" u="none" strike="noStrike" cap="none" normalizeH="0" baseline="0" dirty="0">
                <a:ln>
                  <a:noFill/>
                </a:ln>
                <a:solidFill>
                  <a:schemeClr val="tx1"/>
                </a:solidFill>
                <a:effectLst/>
                <a:latin typeface="Arial" panose="020B0604020202020204" pitchFamily="34" charset="0"/>
                <a:cs typeface="B Nazanin" panose="00000400000000000000" pitchFamily="2" charset="-78"/>
              </a:rPr>
              <a:t> Value </a:t>
            </a:r>
            <a:r>
              <a:rPr kumimoji="0" lang="ar-SA" altLang="en-US" sz="2000" b="0" i="0" u="none" strike="noStrike" cap="none" normalizeH="0" baseline="0" dirty="0">
                <a:ln>
                  <a:noFill/>
                </a:ln>
                <a:solidFill>
                  <a:schemeClr val="tx1"/>
                </a:solidFill>
                <a:effectLst/>
                <a:latin typeface="Arial" panose="020B0604020202020204" pitchFamily="34" charset="0"/>
                <a:cs typeface="B Nazanin" panose="00000400000000000000" pitchFamily="2" charset="-78"/>
              </a:rPr>
              <a:t>ضرب می‌شوند و یک</a:t>
            </a:r>
            <a:r>
              <a:rPr kumimoji="0" lang="en-US" altLang="en-US" sz="2000" b="0" i="0" u="none" strike="noStrike" cap="none" normalizeH="0" baseline="0" dirty="0">
                <a:ln>
                  <a:noFill/>
                </a:ln>
                <a:solidFill>
                  <a:schemeClr val="tx1"/>
                </a:solidFill>
                <a:effectLst/>
                <a:latin typeface="Arial" panose="020B0604020202020204" pitchFamily="34" charset="0"/>
                <a:cs typeface="B Nazanin" panose="00000400000000000000" pitchFamily="2" charset="-78"/>
              </a:rPr>
              <a:t> </a:t>
            </a:r>
            <a:r>
              <a:rPr kumimoji="0" lang="ar-SA" altLang="en-US" sz="2000" b="1" i="0" u="none" strike="noStrike" cap="none" normalizeH="0" baseline="0" dirty="0">
                <a:ln>
                  <a:noFill/>
                </a:ln>
                <a:solidFill>
                  <a:schemeClr val="tx1"/>
                </a:solidFill>
                <a:effectLst/>
                <a:latin typeface="Arial" panose="020B0604020202020204" pitchFamily="34" charset="0"/>
                <a:cs typeface="B Nazanin" panose="00000400000000000000" pitchFamily="2" charset="-78"/>
              </a:rPr>
              <a:t>مجموع وزنی از اطلاعات</a:t>
            </a:r>
            <a:r>
              <a:rPr kumimoji="0" lang="en-US" altLang="en-US" sz="2000" b="0" i="0" u="none" strike="noStrike" cap="none" normalizeH="0" baseline="0" dirty="0">
                <a:ln>
                  <a:noFill/>
                </a:ln>
                <a:solidFill>
                  <a:schemeClr val="tx1"/>
                </a:solidFill>
                <a:effectLst/>
                <a:latin typeface="Arial" panose="020B0604020202020204" pitchFamily="34" charset="0"/>
                <a:cs typeface="B Nazanin" panose="00000400000000000000" pitchFamily="2" charset="-78"/>
              </a:rPr>
              <a:t> </a:t>
            </a:r>
            <a:r>
              <a:rPr kumimoji="0" lang="ar-SA" altLang="en-US" sz="2000" b="0" i="0" u="none" strike="noStrike" cap="none" normalizeH="0" baseline="0" dirty="0">
                <a:ln>
                  <a:noFill/>
                </a:ln>
                <a:solidFill>
                  <a:schemeClr val="tx1"/>
                </a:solidFill>
                <a:effectLst/>
                <a:latin typeface="Arial" panose="020B0604020202020204" pitchFamily="34" charset="0"/>
                <a:cs typeface="B Nazanin" panose="00000400000000000000" pitchFamily="2" charset="-78"/>
              </a:rPr>
              <a:t>تولید می‌شود</a:t>
            </a:r>
            <a:r>
              <a:rPr kumimoji="0" lang="en-US" altLang="en-US" sz="2000" b="0" i="0" u="none" strike="noStrike" cap="none" normalizeH="0" baseline="0" dirty="0">
                <a:ln>
                  <a:noFill/>
                </a:ln>
                <a:solidFill>
                  <a:schemeClr val="tx1"/>
                </a:solidFill>
                <a:effectLst/>
                <a:latin typeface="Arial" panose="020B0604020202020204" pitchFamily="34" charset="0"/>
                <a:cs typeface="B Nazanin" panose="00000400000000000000" pitchFamily="2" charset="-78"/>
              </a:rPr>
              <a:t>.</a:t>
            </a:r>
          </a:p>
          <a:p>
            <a:pPr marL="0" marR="0" lvl="0" indent="0" algn="r" defTabSz="914400" rtl="1" eaLnBrk="0" fontAlgn="base" latinLnBrk="0" hangingPunct="0">
              <a:lnSpc>
                <a:spcPct val="150000"/>
              </a:lnSpc>
              <a:spcBef>
                <a:spcPct val="0"/>
              </a:spcBef>
              <a:spcAft>
                <a:spcPct val="0"/>
              </a:spcAft>
              <a:buClrTx/>
              <a:buSzTx/>
              <a:buFontTx/>
              <a:buNone/>
              <a:tabLst/>
            </a:pPr>
            <a:endParaRPr kumimoji="0" lang="en-US" altLang="en-US" sz="2000" b="0" i="0" u="none" strike="noStrike" cap="none" normalizeH="0" baseline="0" dirty="0">
              <a:ln>
                <a:noFill/>
              </a:ln>
              <a:solidFill>
                <a:schemeClr val="tx1"/>
              </a:solidFill>
              <a:effectLst/>
              <a:latin typeface="Arial" panose="020B0604020202020204" pitchFamily="34" charset="0"/>
              <a:cs typeface="B Nazanin" panose="00000400000000000000" pitchFamily="2" charset="-78"/>
            </a:endParaRPr>
          </a:p>
        </p:txBody>
      </p:sp>
      <p:sp>
        <p:nvSpPr>
          <p:cNvPr id="3" name="TextBox 2">
            <a:extLst>
              <a:ext uri="{FF2B5EF4-FFF2-40B4-BE49-F238E27FC236}">
                <a16:creationId xmlns:a16="http://schemas.microsoft.com/office/drawing/2014/main" id="{C668FDF6-B88F-33AE-E04F-26F2A20E52F7}"/>
              </a:ext>
            </a:extLst>
          </p:cNvPr>
          <p:cNvSpPr txBox="1"/>
          <p:nvPr/>
        </p:nvSpPr>
        <p:spPr>
          <a:xfrm>
            <a:off x="154897" y="94585"/>
            <a:ext cx="7525063" cy="2523768"/>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algn="r" rtl="1">
              <a:buNone/>
            </a:pPr>
            <a:r>
              <a:rPr lang="ar-IQ" sz="2000" dirty="0"/>
              <a:t>وزن‌های توجه نرمال‌شده یعنی اینکه مدل تصمیم می‌گیره به </a:t>
            </a:r>
            <a:r>
              <a:rPr lang="ar-IQ" sz="2000" b="1" dirty="0"/>
              <a:t>کدوم کلمه‌ها بیشتر دقت کنه</a:t>
            </a:r>
            <a:r>
              <a:rPr lang="ar-IQ" sz="2000" dirty="0"/>
              <a:t> و به هر کلمه </a:t>
            </a:r>
            <a:r>
              <a:rPr lang="ar-IQ" sz="2000" b="1" dirty="0"/>
              <a:t>چقدر اهمیت بده</a:t>
            </a:r>
            <a:r>
              <a:rPr lang="ar-IQ" sz="2000" dirty="0"/>
              <a:t>.</a:t>
            </a:r>
          </a:p>
          <a:p>
            <a:pPr algn="r" rtl="1">
              <a:buNone/>
            </a:pPr>
            <a:r>
              <a:rPr lang="ar-IQ" sz="2000" dirty="0"/>
              <a:t>مدل اول شباهت بین کلمات رو حساب می‌کنه (با ضرب نقطه‌ای پرسش و کلید)، بعد با </a:t>
            </a:r>
            <a:r>
              <a:rPr lang="ar-IQ" sz="2000" b="1" dirty="0"/>
              <a:t>تابع </a:t>
            </a:r>
            <a:r>
              <a:rPr lang="en-US" sz="2000" b="1" dirty="0" err="1"/>
              <a:t>Softmax</a:t>
            </a:r>
            <a:r>
              <a:rPr lang="en-US" sz="2000" dirty="0"/>
              <a:t> </a:t>
            </a:r>
            <a:r>
              <a:rPr lang="ar-IQ" sz="2000" dirty="0"/>
              <a:t>این شباهت‌ها رو به </a:t>
            </a:r>
            <a:r>
              <a:rPr lang="ar-IQ" sz="2000" b="1" dirty="0"/>
              <a:t>درصد اهمیت</a:t>
            </a:r>
            <a:r>
              <a:rPr lang="ar-IQ" sz="2000" dirty="0"/>
              <a:t> تبدیل می‌کنه، طوری که همه وزن‌ها جمع‌شون بشه ۱. این درصدها همون وزن‌های توجه نرمال‌شده هستن.</a:t>
            </a:r>
          </a:p>
          <a:p>
            <a:pPr algn="r" rtl="1"/>
            <a:r>
              <a:rPr lang="ar-IQ" sz="2000" dirty="0"/>
              <a:t>به زبان ساده:</a:t>
            </a:r>
            <a:br>
              <a:rPr lang="ar-IQ" sz="2000" dirty="0"/>
            </a:br>
            <a:r>
              <a:rPr lang="ar-IQ" sz="2000" dirty="0"/>
              <a:t>مدل می‌فهمه از بین همه کلمات، باید بیشتر حواسش به کدوم‌ها باشه.</a:t>
            </a:r>
          </a:p>
          <a:p>
            <a:pPr algn="r" rtl="1"/>
            <a:endParaRPr lang="en-US" dirty="0"/>
          </a:p>
        </p:txBody>
      </p:sp>
      <p:cxnSp>
        <p:nvCxnSpPr>
          <p:cNvPr id="6" name="Connector: Curved 5">
            <a:extLst>
              <a:ext uri="{FF2B5EF4-FFF2-40B4-BE49-F238E27FC236}">
                <a16:creationId xmlns:a16="http://schemas.microsoft.com/office/drawing/2014/main" id="{9FC6572E-A472-B0E8-1D55-746BA5D34EAD}"/>
              </a:ext>
            </a:extLst>
          </p:cNvPr>
          <p:cNvCxnSpPr>
            <a:cxnSpLocks/>
          </p:cNvCxnSpPr>
          <p:nvPr/>
        </p:nvCxnSpPr>
        <p:spPr>
          <a:xfrm rot="16200000" flipV="1">
            <a:off x="4547054" y="3227916"/>
            <a:ext cx="1878695" cy="659569"/>
          </a:xfrm>
          <a:prstGeom prst="curvedConnector3">
            <a:avLst/>
          </a:prstGeom>
          <a:ln w="76200">
            <a:solidFill>
              <a:srgbClr val="FF0000"/>
            </a:solidFill>
            <a:tailEnd type="triangle"/>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141796765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wipe(down)">
                                      <p:cBhvr>
                                        <p:cTn id="14"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49A4A150-3F1C-58C7-55A0-32528EA17FD7}"/>
              </a:ext>
            </a:extLst>
          </p:cNvPr>
          <p:cNvSpPr>
            <a:spLocks noGrp="1"/>
          </p:cNvSpPr>
          <p:nvPr>
            <p:ph type="sldNum" sz="quarter" idx="4"/>
          </p:nvPr>
        </p:nvSpPr>
        <p:spPr/>
        <p:txBody>
          <a:bodyPr/>
          <a:lstStyle/>
          <a:p>
            <a:fld id="{B5CEABB6-07DC-46E8-9B57-56EC44A396E5}" type="slidenum">
              <a:rPr lang="en-US" smtClean="0"/>
              <a:pPr/>
              <a:t>25</a:t>
            </a:fld>
            <a:endParaRPr lang="en-US" dirty="0"/>
          </a:p>
        </p:txBody>
      </p:sp>
      <p:sp>
        <p:nvSpPr>
          <p:cNvPr id="7" name="TextBox 6">
            <a:extLst>
              <a:ext uri="{FF2B5EF4-FFF2-40B4-BE49-F238E27FC236}">
                <a16:creationId xmlns:a16="http://schemas.microsoft.com/office/drawing/2014/main" id="{A4044F15-B668-7980-B285-6D38249FC1A7}"/>
              </a:ext>
            </a:extLst>
          </p:cNvPr>
          <p:cNvSpPr txBox="1"/>
          <p:nvPr/>
        </p:nvSpPr>
        <p:spPr>
          <a:xfrm>
            <a:off x="0" y="0"/>
            <a:ext cx="11993379" cy="3837461"/>
          </a:xfrm>
          <a:prstGeom prst="rect">
            <a:avLst/>
          </a:prstGeom>
          <a:ln>
            <a:noFill/>
          </a:ln>
        </p:spPr>
        <p:style>
          <a:lnRef idx="2">
            <a:schemeClr val="accent1"/>
          </a:lnRef>
          <a:fillRef idx="1">
            <a:schemeClr val="lt1"/>
          </a:fillRef>
          <a:effectRef idx="0">
            <a:schemeClr val="accent1"/>
          </a:effectRef>
          <a:fontRef idx="minor">
            <a:schemeClr val="dk1"/>
          </a:fontRef>
        </p:style>
        <p:txBody>
          <a:bodyPr wrap="square">
            <a:spAutoFit/>
          </a:bodyPr>
          <a:lstStyle/>
          <a:p>
            <a:pPr algn="r" rtl="1">
              <a:lnSpc>
                <a:spcPct val="115000"/>
              </a:lnSpc>
              <a:spcAft>
                <a:spcPts val="800"/>
              </a:spcAft>
              <a:buNone/>
            </a:pPr>
            <a:r>
              <a:rPr lang="ar-SA" b="1" kern="100" dirty="0">
                <a:effectLst/>
                <a:latin typeface="Calibri" panose="020F0502020204030204" pitchFamily="34" charset="0"/>
                <a:ea typeface="Calibri" panose="020F0502020204030204" pitchFamily="34" charset="0"/>
                <a:cs typeface="B Nazanin" panose="00000400000000000000" pitchFamily="2" charset="-78"/>
              </a:rPr>
              <a:t>توجه چندسر</a:t>
            </a:r>
            <a:r>
              <a:rPr lang="en-US" b="1" kern="100" dirty="0">
                <a:effectLst/>
                <a:latin typeface="Calibri" panose="020F0502020204030204" pitchFamily="34" charset="0"/>
                <a:ea typeface="Calibri" panose="020F0502020204030204" pitchFamily="34" charset="0"/>
                <a:cs typeface="B Nazanin" panose="00000400000000000000" pitchFamily="2" charset="-78"/>
              </a:rPr>
              <a:t> (</a:t>
            </a:r>
            <a:r>
              <a:rPr lang="en-US" b="1" kern="100" dirty="0" err="1">
                <a:effectLst/>
                <a:latin typeface="Calibri" panose="020F0502020204030204" pitchFamily="34" charset="0"/>
                <a:ea typeface="Calibri" panose="020F0502020204030204" pitchFamily="34" charset="0"/>
                <a:cs typeface="B Nazanin" panose="00000400000000000000" pitchFamily="2" charset="-78"/>
              </a:rPr>
              <a:t>MultiHeadAttention</a:t>
            </a:r>
            <a:r>
              <a:rPr lang="en-US" b="1" kern="100" dirty="0">
                <a:effectLst/>
                <a:latin typeface="Calibri" panose="020F0502020204030204" pitchFamily="34" charset="0"/>
                <a:ea typeface="Calibri" panose="020F0502020204030204" pitchFamily="34" charset="0"/>
                <a:cs typeface="B Nazanin" panose="00000400000000000000" pitchFamily="2" charset="-78"/>
              </a:rPr>
              <a:t>)</a:t>
            </a:r>
            <a:endParaRPr lang="en-US" sz="1600" kern="100" dirty="0">
              <a:effectLst/>
              <a:latin typeface="Calibri" panose="020F0502020204030204" pitchFamily="34" charset="0"/>
              <a:ea typeface="Calibri" panose="020F0502020204030204" pitchFamily="34" charset="0"/>
              <a:cs typeface="B Nazanin" panose="00000400000000000000" pitchFamily="2" charset="-78"/>
            </a:endParaRPr>
          </a:p>
          <a:p>
            <a:pPr algn="r" rtl="1">
              <a:buNone/>
            </a:pPr>
            <a:r>
              <a:rPr lang="ar-IQ" dirty="0">
                <a:cs typeface="B Nazanin" panose="00000400000000000000" pitchFamily="2" charset="-78"/>
              </a:rPr>
              <a:t>توجه چندسر </a:t>
            </a:r>
            <a:r>
              <a:rPr lang="en-US" dirty="0">
                <a:cs typeface="B Nazanin" panose="00000400000000000000" pitchFamily="2" charset="-78"/>
              </a:rPr>
              <a:t>(Multi-Head Attention) </a:t>
            </a:r>
            <a:r>
              <a:rPr lang="ar-IQ" dirty="0">
                <a:cs typeface="B Nazanin" panose="00000400000000000000" pitchFamily="2" charset="-78"/>
              </a:rPr>
              <a:t>یکی از اجزای کلیدی در ساختار ترنسفورمرهاست که نقش مهمی در قدرت درک و یادگیری مدل دارد. در این مکانیزم، به جای اجرای تنها یک بار عملیات توجه </a:t>
            </a:r>
            <a:r>
              <a:rPr lang="en-US" dirty="0">
                <a:cs typeface="B Nazanin" panose="00000400000000000000" pitchFamily="2" charset="-78"/>
              </a:rPr>
              <a:t>(Attention)، </a:t>
            </a:r>
            <a:r>
              <a:rPr lang="ar-IQ" dirty="0">
                <a:cs typeface="B Nazanin" panose="00000400000000000000" pitchFamily="2" charset="-78"/>
              </a:rPr>
              <a:t>این فرآیند به‌صورت موازی و چندباره توسط «سرهای مختلف توجه» انجام می‌شود.</a:t>
            </a:r>
          </a:p>
          <a:p>
            <a:pPr algn="r" rtl="1">
              <a:buNone/>
            </a:pPr>
            <a:r>
              <a:rPr lang="ar-IQ" dirty="0">
                <a:cs typeface="B Nazanin" panose="00000400000000000000" pitchFamily="2" charset="-78"/>
              </a:rPr>
              <a:t>برای هر سر، ابتدا ورودی به سه بردار تبدیل می‌شود:</a:t>
            </a:r>
          </a:p>
          <a:p>
            <a:pPr algn="r" rtl="1">
              <a:buFont typeface="Arial" panose="020B0604020202020204" pitchFamily="34" charset="0"/>
              <a:buChar char="•"/>
            </a:pPr>
            <a:r>
              <a:rPr lang="en-US" b="1" dirty="0">
                <a:cs typeface="B Nazanin" panose="00000400000000000000" pitchFamily="2" charset="-78"/>
              </a:rPr>
              <a:t>Q (Query)</a:t>
            </a:r>
            <a:r>
              <a:rPr lang="en-US" dirty="0">
                <a:cs typeface="B Nazanin" panose="00000400000000000000" pitchFamily="2" charset="-78"/>
              </a:rPr>
              <a:t> </a:t>
            </a:r>
            <a:r>
              <a:rPr lang="ar-IQ" dirty="0">
                <a:cs typeface="B Nazanin" panose="00000400000000000000" pitchFamily="2" charset="-78"/>
              </a:rPr>
              <a:t>یا پرسش</a:t>
            </a:r>
          </a:p>
          <a:p>
            <a:pPr algn="r" rtl="1">
              <a:buFont typeface="Arial" panose="020B0604020202020204" pitchFamily="34" charset="0"/>
              <a:buChar char="•"/>
            </a:pPr>
            <a:r>
              <a:rPr lang="en-US" b="1" dirty="0">
                <a:cs typeface="B Nazanin" panose="00000400000000000000" pitchFamily="2" charset="-78"/>
              </a:rPr>
              <a:t>K (Key)</a:t>
            </a:r>
            <a:r>
              <a:rPr lang="en-US" dirty="0">
                <a:cs typeface="B Nazanin" panose="00000400000000000000" pitchFamily="2" charset="-78"/>
              </a:rPr>
              <a:t> </a:t>
            </a:r>
            <a:r>
              <a:rPr lang="ar-IQ" dirty="0">
                <a:cs typeface="B Nazanin" panose="00000400000000000000" pitchFamily="2" charset="-78"/>
              </a:rPr>
              <a:t>یا کلید</a:t>
            </a:r>
          </a:p>
          <a:p>
            <a:pPr algn="r" rtl="1">
              <a:buFont typeface="Arial" panose="020B0604020202020204" pitchFamily="34" charset="0"/>
              <a:buChar char="•"/>
            </a:pPr>
            <a:r>
              <a:rPr lang="en-US" b="1" dirty="0">
                <a:cs typeface="B Nazanin" panose="00000400000000000000" pitchFamily="2" charset="-78"/>
              </a:rPr>
              <a:t>V (Value)</a:t>
            </a:r>
            <a:r>
              <a:rPr lang="en-US" dirty="0">
                <a:cs typeface="B Nazanin" panose="00000400000000000000" pitchFamily="2" charset="-78"/>
              </a:rPr>
              <a:t> </a:t>
            </a:r>
            <a:r>
              <a:rPr lang="ar-IQ" dirty="0">
                <a:cs typeface="B Nazanin" panose="00000400000000000000" pitchFamily="2" charset="-78"/>
              </a:rPr>
              <a:t>یا مقدار</a:t>
            </a:r>
          </a:p>
          <a:p>
            <a:pPr algn="r" rtl="1">
              <a:buNone/>
            </a:pPr>
            <a:r>
              <a:rPr lang="ar-IQ" dirty="0">
                <a:cs typeface="B Nazanin" panose="00000400000000000000" pitchFamily="2" charset="-78"/>
              </a:rPr>
              <a:t>سپس بر اساس این سه بردار، </a:t>
            </a:r>
            <a:r>
              <a:rPr lang="ar-IQ" b="1" dirty="0">
                <a:cs typeface="B Nazanin" panose="00000400000000000000" pitchFamily="2" charset="-78"/>
              </a:rPr>
              <a:t>توجه ضرب نقطه‌ای مقیاس‌شده</a:t>
            </a:r>
            <a:r>
              <a:rPr lang="en-US" b="1" dirty="0">
                <a:cs typeface="B Nazanin" panose="00000400000000000000" pitchFamily="2" charset="-78"/>
              </a:rPr>
              <a:t> (Scaled Dot-Product Attention)</a:t>
            </a:r>
            <a:r>
              <a:rPr lang="en-US" dirty="0">
                <a:cs typeface="B Nazanin" panose="00000400000000000000" pitchFamily="2" charset="-78"/>
              </a:rPr>
              <a:t> </a:t>
            </a:r>
            <a:r>
              <a:rPr lang="ar-IQ" dirty="0">
                <a:cs typeface="B Nazanin" panose="00000400000000000000" pitchFamily="2" charset="-78"/>
              </a:rPr>
              <a:t>محاسبه می‌شود. هر سر پارامترهای مستقلی دارد، بنابراین هر کدام جنبه‌ای متفاوت از اطلاعات را استخراج می‌کند: مثلاً یک سر ممکن است روی روابط معنایی بین کلمات تمرکز کند و دیگری روی ساختار نحوی جمله.</a:t>
            </a:r>
          </a:p>
          <a:p>
            <a:pPr algn="r" rtl="1">
              <a:buNone/>
            </a:pPr>
            <a:r>
              <a:rPr lang="ar-IQ" dirty="0">
                <a:cs typeface="B Nazanin" panose="00000400000000000000" pitchFamily="2" charset="-78"/>
              </a:rPr>
              <a:t>خروجی هر سر یک بردار ویژگی است. این بردارها پس از محاسبه، با هم </a:t>
            </a:r>
            <a:r>
              <a:rPr lang="ar-IQ" b="1" dirty="0">
                <a:cs typeface="B Nazanin" panose="00000400000000000000" pitchFamily="2" charset="-78"/>
              </a:rPr>
              <a:t>در امتداد بُعد ویژگی ترکیب</a:t>
            </a:r>
            <a:r>
              <a:rPr lang="en-US" b="1" dirty="0">
                <a:cs typeface="B Nazanin" panose="00000400000000000000" pitchFamily="2" charset="-78"/>
              </a:rPr>
              <a:t> (Concatenate)</a:t>
            </a:r>
            <a:r>
              <a:rPr lang="en-US" dirty="0">
                <a:cs typeface="B Nazanin" panose="00000400000000000000" pitchFamily="2" charset="-78"/>
              </a:rPr>
              <a:t> </a:t>
            </a:r>
            <a:r>
              <a:rPr lang="ar-IQ" dirty="0">
                <a:cs typeface="B Nazanin" panose="00000400000000000000" pitchFamily="2" charset="-78"/>
              </a:rPr>
              <a:t>می‌شوند و سپس از طریق یک لایه خطی عبور می‌کنند تا به ابعاد مطلوب مدل تبدیل شوند.</a:t>
            </a:r>
          </a:p>
          <a:p>
            <a:pPr algn="r" rtl="1"/>
            <a:r>
              <a:rPr lang="ar-IQ" dirty="0">
                <a:cs typeface="B Nazanin" panose="00000400000000000000" pitchFamily="2" charset="-78"/>
              </a:rPr>
              <a:t>این ساختار به مدل اجازه می‌دهد تا وابستگی‌ها و روابط پیچیده بین اجزای ورودی را بهتر درک کند. توجه چندسر هم در بخش </a:t>
            </a:r>
            <a:r>
              <a:rPr lang="ar-IQ" b="1" dirty="0">
                <a:cs typeface="B Nazanin" panose="00000400000000000000" pitchFamily="2" charset="-78"/>
              </a:rPr>
              <a:t>رمزگذار </a:t>
            </a:r>
            <a:r>
              <a:rPr lang="en-US" b="1" dirty="0">
                <a:cs typeface="B Nazanin" panose="00000400000000000000" pitchFamily="2" charset="-78"/>
              </a:rPr>
              <a:t>(Encoder)</a:t>
            </a:r>
            <a:r>
              <a:rPr lang="en-US" dirty="0">
                <a:cs typeface="B Nazanin" panose="00000400000000000000" pitchFamily="2" charset="-78"/>
              </a:rPr>
              <a:t> </a:t>
            </a:r>
            <a:r>
              <a:rPr lang="ar-IQ" dirty="0">
                <a:cs typeface="B Nazanin" panose="00000400000000000000" pitchFamily="2" charset="-78"/>
              </a:rPr>
              <a:t>و هم در </a:t>
            </a:r>
            <a:r>
              <a:rPr lang="ar-IQ" b="1" dirty="0">
                <a:cs typeface="B Nazanin" panose="00000400000000000000" pitchFamily="2" charset="-78"/>
              </a:rPr>
              <a:t>رمزگشا </a:t>
            </a:r>
            <a:r>
              <a:rPr lang="en-US" b="1" dirty="0">
                <a:cs typeface="B Nazanin" panose="00000400000000000000" pitchFamily="2" charset="-78"/>
              </a:rPr>
              <a:t>(Decoder)</a:t>
            </a:r>
            <a:r>
              <a:rPr lang="en-US" dirty="0">
                <a:cs typeface="B Nazanin" panose="00000400000000000000" pitchFamily="2" charset="-78"/>
              </a:rPr>
              <a:t> </a:t>
            </a:r>
            <a:r>
              <a:rPr lang="ar-IQ" dirty="0">
                <a:cs typeface="B Nazanin" panose="00000400000000000000" pitchFamily="2" charset="-78"/>
              </a:rPr>
              <a:t>استفاده می‌شود و از آن‌جایی که بدون نیاز به </a:t>
            </a:r>
            <a:r>
              <a:rPr lang="en-US" dirty="0">
                <a:cs typeface="B Nazanin" panose="00000400000000000000" pitchFamily="2" charset="-78"/>
              </a:rPr>
              <a:t>RNN </a:t>
            </a:r>
            <a:r>
              <a:rPr lang="ar-IQ" dirty="0">
                <a:cs typeface="B Nazanin" panose="00000400000000000000" pitchFamily="2" charset="-78"/>
              </a:rPr>
              <a:t>یا </a:t>
            </a:r>
            <a:r>
              <a:rPr lang="en-US" dirty="0">
                <a:cs typeface="B Nazanin" panose="00000400000000000000" pitchFamily="2" charset="-78"/>
              </a:rPr>
              <a:t>CNN </a:t>
            </a:r>
            <a:r>
              <a:rPr lang="ar-IQ" dirty="0">
                <a:cs typeface="B Nazanin" panose="00000400000000000000" pitchFamily="2" charset="-78"/>
              </a:rPr>
              <a:t>عمل می‌کند، یکی از عوامل اصلی موفقیت و سرعت بالای ترنسفورمرها محسوب می‌شود.</a:t>
            </a:r>
          </a:p>
        </p:txBody>
      </p:sp>
      <p:pic>
        <p:nvPicPr>
          <p:cNvPr id="8" name="Picture 7">
            <a:extLst>
              <a:ext uri="{FF2B5EF4-FFF2-40B4-BE49-F238E27FC236}">
                <a16:creationId xmlns:a16="http://schemas.microsoft.com/office/drawing/2014/main" id="{72AB7433-AF36-0283-755D-24D0821BD1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24199" y="3929492"/>
            <a:ext cx="5943600" cy="280606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26406182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0FF6EF25-1A43-B685-800B-85D36602EF9F}"/>
              </a:ext>
            </a:extLst>
          </p:cNvPr>
          <p:cNvSpPr>
            <a:spLocks noGrp="1"/>
          </p:cNvSpPr>
          <p:nvPr>
            <p:ph type="sldNum" sz="quarter" idx="4"/>
          </p:nvPr>
        </p:nvSpPr>
        <p:spPr>
          <a:xfrm>
            <a:off x="914400" y="6246254"/>
            <a:ext cx="631065" cy="296214"/>
          </a:xfrm>
        </p:spPr>
        <p:txBody>
          <a:bodyPr/>
          <a:lstStyle/>
          <a:p>
            <a:fld id="{B5CEABB6-07DC-46E8-9B57-56EC44A396E5}" type="slidenum">
              <a:rPr lang="en-US" smtClean="0"/>
              <a:pPr/>
              <a:t>26</a:t>
            </a:fld>
            <a:endParaRPr lang="en-US" dirty="0"/>
          </a:p>
        </p:txBody>
      </p:sp>
      <p:sp>
        <p:nvSpPr>
          <p:cNvPr id="13" name="TextBox 12">
            <a:extLst>
              <a:ext uri="{FF2B5EF4-FFF2-40B4-BE49-F238E27FC236}">
                <a16:creationId xmlns:a16="http://schemas.microsoft.com/office/drawing/2014/main" id="{62E76F31-2DEB-E84A-B77A-C922DC3FCAE0}"/>
              </a:ext>
            </a:extLst>
          </p:cNvPr>
          <p:cNvSpPr txBox="1"/>
          <p:nvPr/>
        </p:nvSpPr>
        <p:spPr>
          <a:xfrm>
            <a:off x="704539" y="194736"/>
            <a:ext cx="10493738" cy="2922851"/>
          </a:xfrm>
          <a:prstGeom prst="rect">
            <a:avLst/>
          </a:prstGeom>
          <a:noFill/>
        </p:spPr>
        <p:txBody>
          <a:bodyPr wrap="square">
            <a:spAutoFit/>
          </a:bodyPr>
          <a:lstStyle/>
          <a:p>
            <a:pPr algn="just" rtl="1">
              <a:lnSpc>
                <a:spcPct val="115000"/>
              </a:lnSpc>
              <a:spcAft>
                <a:spcPts val="800"/>
              </a:spcAft>
              <a:buNone/>
            </a:pPr>
            <a:r>
              <a:rPr lang="ar-SA" sz="2400" b="1" kern="100" dirty="0">
                <a:effectLst/>
                <a:latin typeface="Calibri" panose="020F0502020204030204" pitchFamily="34" charset="0"/>
                <a:ea typeface="Calibri" panose="020F0502020204030204" pitchFamily="34" charset="0"/>
                <a:cs typeface="B Nazanin" panose="00000400000000000000" pitchFamily="2" charset="-78"/>
              </a:rPr>
              <a:t>آموزش</a:t>
            </a:r>
            <a:endParaRPr lang="en-US" kern="100" dirty="0">
              <a:effectLst/>
              <a:latin typeface="Calibri" panose="020F0502020204030204" pitchFamily="34" charset="0"/>
              <a:ea typeface="Calibri" panose="020F0502020204030204" pitchFamily="34" charset="0"/>
              <a:cs typeface="Arial" panose="020B0604020202020204" pitchFamily="34" charset="0"/>
            </a:endParaRPr>
          </a:p>
          <a:p>
            <a:pPr algn="just" rtl="1">
              <a:lnSpc>
                <a:spcPct val="115000"/>
              </a:lnSpc>
              <a:spcAft>
                <a:spcPts val="800"/>
              </a:spcAft>
              <a:buNone/>
            </a:pPr>
            <a:r>
              <a:rPr lang="ar-SA" sz="2000" b="1" kern="100" dirty="0">
                <a:effectLst/>
                <a:latin typeface="Calibri" panose="020F0502020204030204" pitchFamily="34" charset="0"/>
                <a:ea typeface="Calibri" panose="020F0502020204030204" pitchFamily="34" charset="0"/>
                <a:cs typeface="B Nazanin" panose="00000400000000000000" pitchFamily="2" charset="-78"/>
              </a:rPr>
              <a:t>تنظیم‌کننده نرخ یادگیری</a:t>
            </a:r>
            <a:endParaRPr lang="en-US" kern="100" dirty="0">
              <a:effectLst/>
              <a:latin typeface="Calibri" panose="020F0502020204030204" pitchFamily="34" charset="0"/>
              <a:ea typeface="Calibri" panose="020F0502020204030204" pitchFamily="34" charset="0"/>
              <a:cs typeface="Arial" panose="020B0604020202020204" pitchFamily="34" charset="0"/>
            </a:endParaRPr>
          </a:p>
          <a:p>
            <a:pPr algn="just" rtl="1">
              <a:buNone/>
            </a:pPr>
            <a:r>
              <a:rPr lang="ar-SA" sz="2000" dirty="0">
                <a:effectLst/>
                <a:latin typeface="Calibri" panose="020F0502020204030204" pitchFamily="34" charset="0"/>
                <a:ea typeface="Calibri" panose="020F0502020204030204" pitchFamily="34" charset="0"/>
                <a:cs typeface="B Nazanin" panose="00000400000000000000" pitchFamily="2" charset="-78"/>
              </a:rPr>
              <a:t>در پیاده‌سازی مدل ترنسفورمر در یادگیری عمیق، تنظیم‌کننده نرخ یادگیری</a:t>
            </a:r>
            <a:r>
              <a:rPr lang="en-US" sz="2000" dirty="0">
                <a:effectLst/>
                <a:latin typeface="Calibri" panose="020F0502020204030204" pitchFamily="34" charset="0"/>
                <a:ea typeface="Calibri" panose="020F0502020204030204" pitchFamily="34" charset="0"/>
                <a:cs typeface="B Nazanin" panose="00000400000000000000" pitchFamily="2" charset="-78"/>
              </a:rPr>
              <a:t> (Learning Rate Scheduler) </a:t>
            </a:r>
            <a:r>
              <a:rPr lang="ar-SA" sz="2000" dirty="0">
                <a:effectLst/>
                <a:latin typeface="Calibri" panose="020F0502020204030204" pitchFamily="34" charset="0"/>
                <a:ea typeface="Calibri" panose="020F0502020204030204" pitchFamily="34" charset="0"/>
                <a:cs typeface="B Nazanin" panose="00000400000000000000" pitchFamily="2" charset="-78"/>
              </a:rPr>
              <a:t>نقش بسیار مهمی در بهبود روند آموزش و رسیدن به همگرایی بهتر ایفا می‌کند. نرخ یادگیری یکی از حساس‌ترین هایپرپارامترهای مدل است که اگر به‌درستی انتخاب نشود، می‌تواند باعث عدم یادگیری مناسب یا نوسان زیاد در به‌روزرسانی وزن‌ها شود</a:t>
            </a:r>
            <a:r>
              <a:rPr lang="en-US" sz="2000" dirty="0">
                <a:effectLst/>
                <a:latin typeface="Calibri" panose="020F0502020204030204" pitchFamily="34" charset="0"/>
                <a:ea typeface="Calibri" panose="020F0502020204030204" pitchFamily="34" charset="0"/>
                <a:cs typeface="B Nazanin" panose="00000400000000000000" pitchFamily="2" charset="-78"/>
              </a:rPr>
              <a:t>.</a:t>
            </a:r>
            <a:br>
              <a:rPr lang="en-US" sz="2000" dirty="0">
                <a:effectLst/>
                <a:latin typeface="Calibri" panose="020F0502020204030204" pitchFamily="34" charset="0"/>
                <a:ea typeface="Calibri" panose="020F0502020204030204" pitchFamily="34" charset="0"/>
                <a:cs typeface="B Nazanin" panose="00000400000000000000" pitchFamily="2" charset="-78"/>
              </a:rPr>
            </a:br>
            <a:r>
              <a:rPr lang="ar-SA" sz="2000" dirty="0">
                <a:effectLst/>
                <a:latin typeface="Calibri" panose="020F0502020204030204" pitchFamily="34" charset="0"/>
                <a:ea typeface="Calibri" panose="020F0502020204030204" pitchFamily="34" charset="0"/>
                <a:cs typeface="B Nazanin" panose="00000400000000000000" pitchFamily="2" charset="-78"/>
              </a:rPr>
              <a:t>در مقاله اصلی ترنسفورمر با عنوان</a:t>
            </a:r>
            <a:r>
              <a:rPr lang="en-US" sz="2000" dirty="0">
                <a:effectLst/>
                <a:latin typeface="Calibri" panose="020F0502020204030204" pitchFamily="34" charset="0"/>
                <a:ea typeface="Calibri" panose="020F0502020204030204" pitchFamily="34" charset="0"/>
                <a:cs typeface="B Nazanin" panose="00000400000000000000" pitchFamily="2" charset="-78"/>
              </a:rPr>
              <a:t> "Attention is All You Need"</a:t>
            </a:r>
            <a:r>
              <a:rPr lang="ar-SA" sz="2000" dirty="0">
                <a:effectLst/>
                <a:latin typeface="Calibri" panose="020F0502020204030204" pitchFamily="34" charset="0"/>
                <a:ea typeface="Calibri" panose="020F0502020204030204" pitchFamily="34" charset="0"/>
                <a:cs typeface="B Nazanin" panose="00000400000000000000" pitchFamily="2" charset="-78"/>
              </a:rPr>
              <a:t>، یک تنظیم‌کننده نرخ یادگیری خاص پیشنهاد شده است که ترکیبی از افزایش اولیه نرخ یادگیری</a:t>
            </a:r>
            <a:r>
              <a:rPr lang="en-US" sz="2000" dirty="0">
                <a:effectLst/>
                <a:latin typeface="Calibri" panose="020F0502020204030204" pitchFamily="34" charset="0"/>
                <a:ea typeface="Calibri" panose="020F0502020204030204" pitchFamily="34" charset="0"/>
                <a:cs typeface="B Nazanin" panose="00000400000000000000" pitchFamily="2" charset="-78"/>
              </a:rPr>
              <a:t> (warm-up) </a:t>
            </a:r>
            <a:r>
              <a:rPr lang="ar-SA" sz="2000" dirty="0">
                <a:effectLst/>
                <a:latin typeface="Calibri" panose="020F0502020204030204" pitchFamily="34" charset="0"/>
                <a:ea typeface="Calibri" panose="020F0502020204030204" pitchFamily="34" charset="0"/>
                <a:cs typeface="B Nazanin" panose="00000400000000000000" pitchFamily="2" charset="-78"/>
              </a:rPr>
              <a:t>و کاهش تدریجی آن بر اساس معکوس ریشه گام آموزشی است. فرمول این تنظیم‌کننده به صورت زیر است</a:t>
            </a:r>
            <a:r>
              <a:rPr lang="en-US" sz="2000" dirty="0">
                <a:effectLst/>
                <a:latin typeface="Calibri" panose="020F0502020204030204" pitchFamily="34" charset="0"/>
                <a:ea typeface="Calibri" panose="020F0502020204030204" pitchFamily="34" charset="0"/>
                <a:cs typeface="B Nazanin" panose="00000400000000000000" pitchFamily="2" charset="-78"/>
              </a:rPr>
              <a:t>:</a:t>
            </a:r>
            <a:endParaRPr lang="en-US" sz="2000" dirty="0"/>
          </a:p>
        </p:txBody>
      </p:sp>
      <p:sp>
        <p:nvSpPr>
          <p:cNvPr id="15" name="TextBox 14">
            <a:extLst>
              <a:ext uri="{FF2B5EF4-FFF2-40B4-BE49-F238E27FC236}">
                <a16:creationId xmlns:a16="http://schemas.microsoft.com/office/drawing/2014/main" id="{3E8CE554-5DB0-FFA4-F675-4403E7D8D9A7}"/>
              </a:ext>
            </a:extLst>
          </p:cNvPr>
          <p:cNvSpPr txBox="1"/>
          <p:nvPr/>
        </p:nvSpPr>
        <p:spPr>
          <a:xfrm>
            <a:off x="3046751" y="3240586"/>
            <a:ext cx="6093500" cy="369332"/>
          </a:xfrm>
          <a:prstGeom prst="rect">
            <a:avLst/>
          </a:prstGeom>
          <a:noFill/>
        </p:spPr>
        <p:txBody>
          <a:bodyPr wrap="square">
            <a:spAutoFit/>
          </a:bodyPr>
          <a:lstStyle/>
          <a:p>
            <a:endParaRPr lang="en-US" dirty="0"/>
          </a:p>
        </p:txBody>
      </p:sp>
      <p:sp>
        <p:nvSpPr>
          <p:cNvPr id="19" name="TextBox 18">
            <a:extLst>
              <a:ext uri="{FF2B5EF4-FFF2-40B4-BE49-F238E27FC236}">
                <a16:creationId xmlns:a16="http://schemas.microsoft.com/office/drawing/2014/main" id="{83DD871F-0E92-0F9D-5D5C-6F14F3F1A797}"/>
              </a:ext>
            </a:extLst>
          </p:cNvPr>
          <p:cNvSpPr txBox="1"/>
          <p:nvPr/>
        </p:nvSpPr>
        <p:spPr>
          <a:xfrm>
            <a:off x="3046751" y="3240586"/>
            <a:ext cx="6093500" cy="369332"/>
          </a:xfrm>
          <a:prstGeom prst="rect">
            <a:avLst/>
          </a:prstGeom>
          <a:noFill/>
        </p:spPr>
        <p:txBody>
          <a:bodyPr wrap="square">
            <a:spAutoFit/>
          </a:bodyPr>
          <a:lstStyle/>
          <a:p>
            <a:endParaRPr lang="en-US" dirty="0"/>
          </a:p>
        </p:txBody>
      </p:sp>
      <p:pic>
        <p:nvPicPr>
          <p:cNvPr id="21" name="Picture 20">
            <a:extLst>
              <a:ext uri="{FF2B5EF4-FFF2-40B4-BE49-F238E27FC236}">
                <a16:creationId xmlns:a16="http://schemas.microsoft.com/office/drawing/2014/main" id="{25E03404-B309-1FF9-DE8B-925031DCF748}"/>
              </a:ext>
            </a:extLst>
          </p:cNvPr>
          <p:cNvPicPr>
            <a:picLocks noChangeAspect="1"/>
          </p:cNvPicPr>
          <p:nvPr/>
        </p:nvPicPr>
        <p:blipFill>
          <a:blip r:embed="rId3"/>
          <a:stretch>
            <a:fillRect/>
          </a:stretch>
        </p:blipFill>
        <p:spPr>
          <a:xfrm>
            <a:off x="116370" y="3317583"/>
            <a:ext cx="8590904" cy="830667"/>
          </a:xfrm>
          <a:prstGeom prst="rect">
            <a:avLst/>
          </a:prstGeom>
        </p:spPr>
      </p:pic>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F886CAF1-F2A8-7002-C1B8-47E354FE9865}"/>
                  </a:ext>
                </a:extLst>
              </p:cNvPr>
              <p:cNvSpPr txBox="1"/>
              <p:nvPr/>
            </p:nvSpPr>
            <p:spPr>
              <a:xfrm>
                <a:off x="3736298" y="3843312"/>
                <a:ext cx="7052870" cy="1631216"/>
              </a:xfrm>
              <a:prstGeom prst="rect">
                <a:avLst/>
              </a:prstGeom>
              <a:noFill/>
            </p:spPr>
            <p:txBody>
              <a:bodyPr wrap="square">
                <a:spAutoFit/>
              </a:bodyPr>
              <a:lstStyle/>
              <a:p>
                <a:pPr algn="r" rtl="1"/>
                <a:r>
                  <a:rPr lang="ar-SA" sz="2000" dirty="0">
                    <a:effectLst/>
                    <a:latin typeface="Calibri" panose="020F0502020204030204" pitchFamily="34" charset="0"/>
                    <a:ea typeface="Calibri" panose="020F0502020204030204" pitchFamily="34" charset="0"/>
                    <a:cs typeface="B Nazanin" panose="00000400000000000000" pitchFamily="2" charset="-78"/>
                  </a:rPr>
                  <a:t>در این فرمول</a:t>
                </a:r>
                <a:r>
                  <a:rPr lang="en-US" sz="2000" dirty="0">
                    <a:effectLst/>
                    <a:latin typeface="Calibri" panose="020F0502020204030204" pitchFamily="34" charset="0"/>
                    <a:ea typeface="Calibri" panose="020F0502020204030204" pitchFamily="34" charset="0"/>
                    <a:cs typeface="B Nazanin" panose="00000400000000000000" pitchFamily="2" charset="-78"/>
                  </a:rPr>
                  <a:t>:</a:t>
                </a:r>
                <a:br>
                  <a:rPr lang="en-US" sz="2000" dirty="0">
                    <a:effectLst/>
                    <a:latin typeface="Calibri" panose="020F0502020204030204" pitchFamily="34" charset="0"/>
                    <a:ea typeface="Calibri" panose="020F0502020204030204" pitchFamily="34" charset="0"/>
                    <a:cs typeface="B Nazanin" panose="00000400000000000000" pitchFamily="2" charset="-78"/>
                  </a:rPr>
                </a:br>
                <a:br>
                  <a:rPr lang="en-US" sz="2000" dirty="0">
                    <a:effectLst/>
                    <a:latin typeface="Calibri" panose="020F0502020204030204" pitchFamily="34" charset="0"/>
                    <a:ea typeface="Calibri" panose="020F0502020204030204" pitchFamily="34" charset="0"/>
                    <a:cs typeface="B Nazanin" panose="00000400000000000000" pitchFamily="2" charset="-78"/>
                  </a:rPr>
                </a:br>
                <a14:m>
                  <m:oMath xmlns:m="http://schemas.openxmlformats.org/officeDocument/2006/math">
                    <m:sSub>
                      <m:sSubPr>
                        <m:ctrlPr>
                          <a:rPr lang="en-US" sz="2000" i="1">
                            <a:effectLst/>
                            <a:latin typeface="Cambria Math" panose="02040503050406030204" pitchFamily="18" charset="0"/>
                            <a:cs typeface="B Nazanin" panose="00000400000000000000" pitchFamily="2" charset="-78"/>
                          </a:rPr>
                        </m:ctrlPr>
                      </m:sSubPr>
                      <m:e>
                        <m:r>
                          <a:rPr lang="en-US" sz="2000" i="1">
                            <a:effectLst/>
                            <a:latin typeface="Cambria Math" panose="02040503050406030204" pitchFamily="18" charset="0"/>
                            <a:ea typeface="Calibri" panose="020F0502020204030204" pitchFamily="34" charset="0"/>
                            <a:cs typeface="B Nazanin" panose="00000400000000000000" pitchFamily="2" charset="-78"/>
                          </a:rPr>
                          <m:t> </m:t>
                        </m:r>
                        <m:r>
                          <a:rPr lang="en-US" sz="2000" i="1">
                            <a:effectLst/>
                            <a:latin typeface="Cambria Math" panose="02040503050406030204" pitchFamily="18" charset="0"/>
                            <a:ea typeface="Calibri" panose="020F0502020204030204" pitchFamily="34" charset="0"/>
                            <a:cs typeface="B Nazanin" panose="00000400000000000000" pitchFamily="2" charset="-78"/>
                          </a:rPr>
                          <m:t>𝑑</m:t>
                        </m:r>
                      </m:e>
                      <m:sub>
                        <m:r>
                          <a:rPr lang="en-US" sz="2000" i="1">
                            <a:effectLst/>
                            <a:latin typeface="Cambria Math" panose="02040503050406030204" pitchFamily="18" charset="0"/>
                            <a:ea typeface="Calibri" panose="020F0502020204030204" pitchFamily="34" charset="0"/>
                            <a:cs typeface="B Nazanin" panose="00000400000000000000" pitchFamily="2" charset="-78"/>
                          </a:rPr>
                          <m:t>𝑚𝑜𝑑𝑒𝑙</m:t>
                        </m:r>
                      </m:sub>
                    </m:sSub>
                  </m:oMath>
                </a14:m>
                <a:r>
                  <a:rPr lang="en-US" sz="2000" i="1" dirty="0">
                    <a:effectLst/>
                    <a:latin typeface="Cambria Math" panose="02040503050406030204" pitchFamily="18" charset="0"/>
                    <a:ea typeface="Calibri" panose="020F0502020204030204" pitchFamily="34" charset="0"/>
                    <a:cs typeface="B Nazanin" panose="00000400000000000000" pitchFamily="2" charset="-78"/>
                  </a:rPr>
                  <a:t>‌</a:t>
                </a:r>
                <a:r>
                  <a:rPr lang="ar-SA" sz="2000" dirty="0">
                    <a:effectLst/>
                    <a:latin typeface="Calibri" panose="020F0502020204030204" pitchFamily="34" charset="0"/>
                    <a:ea typeface="Calibri" panose="020F0502020204030204" pitchFamily="34" charset="0"/>
                    <a:cs typeface="B Nazanin" panose="00000400000000000000" pitchFamily="2" charset="-78"/>
                  </a:rPr>
                  <a:t>بعد بردارهای ورودی/خروجی در مدل ترنسفورمر است</a:t>
                </a:r>
                <a:r>
                  <a:rPr lang="en-US" sz="2000" dirty="0">
                    <a:effectLst/>
                    <a:latin typeface="Calibri" panose="020F0502020204030204" pitchFamily="34" charset="0"/>
                    <a:ea typeface="Calibri" panose="020F0502020204030204" pitchFamily="34" charset="0"/>
                    <a:cs typeface="B Nazanin" panose="00000400000000000000" pitchFamily="2" charset="-78"/>
                  </a:rPr>
                  <a:t>.</a:t>
                </a:r>
                <a:br>
                  <a:rPr lang="en-US" sz="2000" dirty="0">
                    <a:effectLst/>
                    <a:latin typeface="Calibri" panose="020F0502020204030204" pitchFamily="34" charset="0"/>
                    <a:ea typeface="Calibri" panose="020F0502020204030204" pitchFamily="34" charset="0"/>
                    <a:cs typeface="B Nazanin" panose="00000400000000000000" pitchFamily="2" charset="-78"/>
                  </a:rPr>
                </a:br>
                <a14:m>
                  <m:oMath xmlns:m="http://schemas.openxmlformats.org/officeDocument/2006/math">
                    <m:r>
                      <a:rPr lang="en-US" sz="2000" i="1">
                        <a:effectLst/>
                        <a:latin typeface="Cambria Math" panose="02040503050406030204" pitchFamily="18" charset="0"/>
                        <a:ea typeface="Times New Roman" panose="02020603050405020304" pitchFamily="18" charset="0"/>
                        <a:cs typeface="B Nazanin" panose="00000400000000000000" pitchFamily="2" charset="-78"/>
                      </a:rPr>
                      <m:t>𝑠𝑡𝑒𝑝</m:t>
                    </m:r>
                  </m:oMath>
                </a14:m>
                <a:r>
                  <a:rPr lang="ar-SA" sz="2000" dirty="0">
                    <a:effectLst/>
                    <a:latin typeface="Calibri" panose="020F0502020204030204" pitchFamily="34" charset="0"/>
                    <a:ea typeface="Calibri" panose="020F0502020204030204" pitchFamily="34" charset="0"/>
                    <a:cs typeface="B Nazanin" panose="00000400000000000000" pitchFamily="2" charset="-78"/>
                  </a:rPr>
                  <a:t> شماره گام آموزش</a:t>
                </a:r>
                <a:r>
                  <a:rPr lang="en-US" sz="2000" dirty="0">
                    <a:effectLst/>
                    <a:latin typeface="Calibri" panose="020F0502020204030204" pitchFamily="34" charset="0"/>
                    <a:ea typeface="Calibri" panose="020F0502020204030204" pitchFamily="34" charset="0"/>
                    <a:cs typeface="B Nazanin" panose="00000400000000000000" pitchFamily="2" charset="-78"/>
                  </a:rPr>
                  <a:t> (training step) </a:t>
                </a:r>
                <a:r>
                  <a:rPr lang="ar-SA" sz="2000" dirty="0">
                    <a:effectLst/>
                    <a:latin typeface="Calibri" panose="020F0502020204030204" pitchFamily="34" charset="0"/>
                    <a:ea typeface="Calibri" panose="020F0502020204030204" pitchFamily="34" charset="0"/>
                    <a:cs typeface="B Nazanin" panose="00000400000000000000" pitchFamily="2" charset="-78"/>
                  </a:rPr>
                  <a:t>فعلی است</a:t>
                </a:r>
                <a:r>
                  <a:rPr lang="en-US" sz="2000" dirty="0">
                    <a:effectLst/>
                    <a:latin typeface="Calibri" panose="020F0502020204030204" pitchFamily="34" charset="0"/>
                    <a:ea typeface="Calibri" panose="020F0502020204030204" pitchFamily="34" charset="0"/>
                    <a:cs typeface="B Nazanin" panose="00000400000000000000" pitchFamily="2" charset="-78"/>
                  </a:rPr>
                  <a:t>.</a:t>
                </a:r>
                <a:br>
                  <a:rPr lang="en-US" sz="2000" dirty="0">
                    <a:effectLst/>
                    <a:latin typeface="Calibri" panose="020F0502020204030204" pitchFamily="34" charset="0"/>
                    <a:ea typeface="Calibri" panose="020F0502020204030204" pitchFamily="34" charset="0"/>
                    <a:cs typeface="B Nazanin" panose="00000400000000000000" pitchFamily="2" charset="-78"/>
                  </a:rPr>
                </a:br>
                <a14:m>
                  <m:oMath xmlns:m="http://schemas.openxmlformats.org/officeDocument/2006/math">
                    <m:r>
                      <a:rPr lang="en-US" sz="2000" i="1">
                        <a:effectLst/>
                        <a:latin typeface="Cambria Math" panose="02040503050406030204" pitchFamily="18" charset="0"/>
                        <a:ea typeface="Times New Roman" panose="02020603050405020304" pitchFamily="18" charset="0"/>
                        <a:cs typeface="B Nazanin" panose="00000400000000000000" pitchFamily="2" charset="-78"/>
                      </a:rPr>
                      <m:t>𝑤𝑎𝑟𝑚𝑢𝑝</m:t>
                    </m:r>
                    <m:r>
                      <a:rPr lang="en-US" sz="2000" i="1">
                        <a:effectLst/>
                        <a:latin typeface="Cambria Math" panose="02040503050406030204" pitchFamily="18" charset="0"/>
                        <a:ea typeface="Times New Roman" panose="02020603050405020304" pitchFamily="18" charset="0"/>
                        <a:cs typeface="B Nazanin" panose="00000400000000000000" pitchFamily="2" charset="-78"/>
                      </a:rPr>
                      <m:t>_</m:t>
                    </m:r>
                    <m:r>
                      <a:rPr lang="en-US" sz="2000" i="1">
                        <a:effectLst/>
                        <a:latin typeface="Cambria Math" panose="02040503050406030204" pitchFamily="18" charset="0"/>
                        <a:ea typeface="Times New Roman" panose="02020603050405020304" pitchFamily="18" charset="0"/>
                        <a:cs typeface="B Nazanin" panose="00000400000000000000" pitchFamily="2" charset="-78"/>
                      </a:rPr>
                      <m:t>𝑠𝑡𝑒𝑝𝑠</m:t>
                    </m:r>
                    <m:r>
                      <a:rPr lang="en-US" sz="2000" i="1">
                        <a:effectLst/>
                        <a:latin typeface="Cambria Math" panose="02040503050406030204" pitchFamily="18" charset="0"/>
                        <a:ea typeface="Times New Roman" panose="02020603050405020304" pitchFamily="18" charset="0"/>
                        <a:cs typeface="B Nazanin" panose="00000400000000000000" pitchFamily="2" charset="-78"/>
                      </a:rPr>
                      <m:t> </m:t>
                    </m:r>
                  </m:oMath>
                </a14:m>
                <a:r>
                  <a:rPr lang="en-US" sz="2000" dirty="0">
                    <a:effectLst/>
                    <a:latin typeface="Calibri" panose="020F0502020204030204" pitchFamily="34" charset="0"/>
                    <a:ea typeface="Times New Roman" panose="02020603050405020304" pitchFamily="18" charset="0"/>
                    <a:cs typeface="B Nazanin" panose="00000400000000000000" pitchFamily="2" charset="-78"/>
                  </a:rPr>
                  <a:t> </a:t>
                </a:r>
                <a:r>
                  <a:rPr lang="ar-SA" sz="2000" dirty="0">
                    <a:effectLst/>
                    <a:latin typeface="Calibri" panose="020F0502020204030204" pitchFamily="34" charset="0"/>
                    <a:ea typeface="Calibri" panose="020F0502020204030204" pitchFamily="34" charset="0"/>
                    <a:cs typeface="B Nazanin" panose="00000400000000000000" pitchFamily="2" charset="-78"/>
                  </a:rPr>
                  <a:t>تعداد گام‌هایی است که نرخ یادگیری به‌تدریج افزایش می‌یابد</a:t>
                </a:r>
                <a:r>
                  <a:rPr lang="en-US" sz="2000" dirty="0">
                    <a:effectLst/>
                    <a:latin typeface="Calibri" panose="020F0502020204030204" pitchFamily="34" charset="0"/>
                    <a:ea typeface="Calibri" panose="020F0502020204030204" pitchFamily="34" charset="0"/>
                    <a:cs typeface="B Nazanin" panose="00000400000000000000" pitchFamily="2" charset="-78"/>
                  </a:rPr>
                  <a:t>.</a:t>
                </a:r>
                <a:endParaRPr lang="en-US" sz="2000" dirty="0"/>
              </a:p>
            </p:txBody>
          </p:sp>
        </mc:Choice>
        <mc:Fallback xmlns="">
          <p:sp>
            <p:nvSpPr>
              <p:cNvPr id="23" name="TextBox 22">
                <a:extLst>
                  <a:ext uri="{FF2B5EF4-FFF2-40B4-BE49-F238E27FC236}">
                    <a16:creationId xmlns:a16="http://schemas.microsoft.com/office/drawing/2014/main" id="{F886CAF1-F2A8-7002-C1B8-47E354FE9865}"/>
                  </a:ext>
                </a:extLst>
              </p:cNvPr>
              <p:cNvSpPr txBox="1">
                <a:spLocks noRot="1" noChangeAspect="1" noMove="1" noResize="1" noEditPoints="1" noAdjustHandles="1" noChangeArrowheads="1" noChangeShapeType="1" noTextEdit="1"/>
              </p:cNvSpPr>
              <p:nvPr/>
            </p:nvSpPr>
            <p:spPr>
              <a:xfrm>
                <a:off x="3736298" y="3843312"/>
                <a:ext cx="7052870" cy="1631216"/>
              </a:xfrm>
              <a:prstGeom prst="rect">
                <a:avLst/>
              </a:prstGeom>
              <a:blipFill>
                <a:blip r:embed="rId4"/>
                <a:stretch>
                  <a:fillRect t="-3358" r="-951" b="-6343"/>
                </a:stretch>
              </a:blipFill>
            </p:spPr>
            <p:txBody>
              <a:bodyPr/>
              <a:lstStyle/>
              <a:p>
                <a:r>
                  <a:rPr lang="en-US">
                    <a:noFill/>
                  </a:rPr>
                  <a:t> </a:t>
                </a:r>
              </a:p>
            </p:txBody>
          </p:sp>
        </mc:Fallback>
      </mc:AlternateContent>
    </p:spTree>
    <p:extLst>
      <p:ext uri="{BB962C8B-B14F-4D97-AF65-F5344CB8AC3E}">
        <p14:creationId xmlns:p14="http://schemas.microsoft.com/office/powerpoint/2010/main" val="21492614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47C7224-7321-0E70-964F-A8E040DB462F}"/>
              </a:ext>
            </a:extLst>
          </p:cNvPr>
          <p:cNvSpPr>
            <a:spLocks noGrp="1"/>
          </p:cNvSpPr>
          <p:nvPr>
            <p:ph type="sldNum" sz="quarter" idx="4"/>
          </p:nvPr>
        </p:nvSpPr>
        <p:spPr/>
        <p:txBody>
          <a:bodyPr/>
          <a:lstStyle/>
          <a:p>
            <a:fld id="{B5CEABB6-07DC-46E8-9B57-56EC44A396E5}" type="slidenum">
              <a:rPr lang="en-US" smtClean="0"/>
              <a:pPr/>
              <a:t>27</a:t>
            </a:fld>
            <a:endParaRPr lang="en-US" dirty="0"/>
          </a:p>
        </p:txBody>
      </p:sp>
      <p:sp>
        <p:nvSpPr>
          <p:cNvPr id="25" name="TextBox 24">
            <a:extLst>
              <a:ext uri="{FF2B5EF4-FFF2-40B4-BE49-F238E27FC236}">
                <a16:creationId xmlns:a16="http://schemas.microsoft.com/office/drawing/2014/main" id="{B86C957B-8BDD-6E7E-A966-3FD44DEC13D3}"/>
              </a:ext>
            </a:extLst>
          </p:cNvPr>
          <p:cNvSpPr txBox="1"/>
          <p:nvPr/>
        </p:nvSpPr>
        <p:spPr>
          <a:xfrm>
            <a:off x="1019332" y="676899"/>
            <a:ext cx="7869836" cy="5032147"/>
          </a:xfrm>
          <a:prstGeom prst="rect">
            <a:avLst/>
          </a:prstGeom>
          <a:noFill/>
        </p:spPr>
        <p:txBody>
          <a:bodyPr wrap="square">
            <a:spAutoFit/>
          </a:bodyPr>
          <a:lstStyle/>
          <a:p>
            <a:pPr algn="just" rtl="1">
              <a:lnSpc>
                <a:spcPct val="150000"/>
              </a:lnSpc>
              <a:spcAft>
                <a:spcPts val="800"/>
              </a:spcAft>
            </a:pPr>
            <a:r>
              <a:rPr lang="ar-SA" sz="2400" kern="100" dirty="0">
                <a:effectLst/>
                <a:latin typeface="Calibri" panose="020F0502020204030204" pitchFamily="34" charset="0"/>
                <a:ea typeface="Calibri" panose="020F0502020204030204" pitchFamily="34" charset="0"/>
                <a:cs typeface="B Nazanin" panose="00000400000000000000" pitchFamily="2" charset="-78"/>
              </a:rPr>
              <a:t>این استراتژی باعث می‌شود در ابتدای آموزش، نرخ یادگیری از مقدار بسیار کوچک شروع شده و به‌آرامی افزایش یابد </a:t>
            </a:r>
            <a:r>
              <a:rPr lang="en-US" sz="2400" kern="100" dirty="0">
                <a:effectLst/>
                <a:latin typeface="Calibri" panose="020F0502020204030204" pitchFamily="34" charset="0"/>
                <a:ea typeface="Calibri" panose="020F0502020204030204" pitchFamily="34" charset="0"/>
                <a:cs typeface="B Nazanin" panose="00000400000000000000" pitchFamily="2" charset="-78"/>
              </a:rPr>
              <a:t>)</a:t>
            </a:r>
            <a:r>
              <a:rPr lang="ar-SA" sz="2400" kern="100" dirty="0">
                <a:effectLst/>
                <a:latin typeface="Calibri" panose="020F0502020204030204" pitchFamily="34" charset="0"/>
                <a:ea typeface="Calibri" panose="020F0502020204030204" pitchFamily="34" charset="0"/>
                <a:cs typeface="B Nazanin" panose="00000400000000000000" pitchFamily="2" charset="-78"/>
              </a:rPr>
              <a:t>مرحله </a:t>
            </a:r>
            <a:r>
              <a:rPr lang="en-US" sz="2400" kern="100" dirty="0">
                <a:effectLst/>
                <a:latin typeface="Calibri" panose="020F0502020204030204" pitchFamily="34" charset="0"/>
                <a:ea typeface="Calibri" panose="020F0502020204030204" pitchFamily="34" charset="0"/>
                <a:cs typeface="B Nazanin" panose="00000400000000000000" pitchFamily="2" charset="-78"/>
              </a:rPr>
              <a:t>(warm-up</a:t>
            </a:r>
            <a:r>
              <a:rPr lang="ar-SA" sz="2400" kern="100" dirty="0">
                <a:effectLst/>
                <a:latin typeface="Calibri" panose="020F0502020204030204" pitchFamily="34" charset="0"/>
                <a:ea typeface="Calibri" panose="020F0502020204030204" pitchFamily="34" charset="0"/>
                <a:cs typeface="B Nazanin" panose="00000400000000000000" pitchFamily="2" charset="-78"/>
              </a:rPr>
              <a:t>سپس بعد از رسیدن به نقطه اوج، به‌صورت تدریجی و بر اساس معکوس ریشه شماره گام کاهش یابد. این کار به مدل کمک می‌کند تا در ابتدا وزن‌ها را به آرامی تنظیم کند و از ناپایداری‌های ناشی از نرخ یادگیری زیاد در مراحل اولیه جلوگیری شود، و در مراحل بعدی هم با کاهش نرخ یادگیری، مدل به سمت همگرایی بهتر حرکت کند</a:t>
            </a:r>
            <a:r>
              <a:rPr lang="en-US" sz="2400" kern="100" dirty="0">
                <a:effectLst/>
                <a:latin typeface="Calibri" panose="020F0502020204030204" pitchFamily="34" charset="0"/>
                <a:ea typeface="Calibri" panose="020F0502020204030204" pitchFamily="34" charset="0"/>
                <a:cs typeface="B Nazanin" panose="00000400000000000000" pitchFamily="2" charset="-78"/>
              </a:rPr>
              <a:t>.</a:t>
            </a:r>
            <a:br>
              <a:rPr lang="en-US" sz="2400" kern="100" dirty="0">
                <a:effectLst/>
                <a:latin typeface="Calibri" panose="020F0502020204030204" pitchFamily="34" charset="0"/>
                <a:ea typeface="Calibri" panose="020F0502020204030204" pitchFamily="34" charset="0"/>
                <a:cs typeface="B Nazanin" panose="00000400000000000000" pitchFamily="2" charset="-78"/>
              </a:rPr>
            </a:br>
            <a:r>
              <a:rPr lang="ar-SA" sz="2400" kern="100" dirty="0">
                <a:effectLst/>
                <a:latin typeface="Calibri" panose="020F0502020204030204" pitchFamily="34" charset="0"/>
                <a:ea typeface="Calibri" panose="020F0502020204030204" pitchFamily="34" charset="0"/>
                <a:cs typeface="B Nazanin" panose="00000400000000000000" pitchFamily="2" charset="-78"/>
              </a:rPr>
              <a:t>در بسیاری از پیاده‌سازی‌های مدرن ترنسفورمر </a:t>
            </a:r>
            <a:r>
              <a:rPr lang="en-US" sz="2400" kern="100" dirty="0">
                <a:effectLst/>
                <a:latin typeface="Calibri" panose="020F0502020204030204" pitchFamily="34" charset="0"/>
                <a:ea typeface="Calibri" panose="020F0502020204030204" pitchFamily="34" charset="0"/>
                <a:cs typeface="B Nazanin" panose="00000400000000000000" pitchFamily="2" charset="-78"/>
              </a:rPr>
              <a:t>)</a:t>
            </a:r>
            <a:r>
              <a:rPr lang="ar-SA" sz="2400" kern="100" dirty="0">
                <a:effectLst/>
                <a:latin typeface="Calibri" panose="020F0502020204030204" pitchFamily="34" charset="0"/>
                <a:ea typeface="Calibri" panose="020F0502020204030204" pitchFamily="34" charset="0"/>
                <a:cs typeface="B Nazanin" panose="00000400000000000000" pitchFamily="2" charset="-78"/>
              </a:rPr>
              <a:t>مثلاً در</a:t>
            </a:r>
            <a:r>
              <a:rPr lang="en-US" sz="2400" kern="100" dirty="0">
                <a:effectLst/>
                <a:latin typeface="Calibri" panose="020F0502020204030204" pitchFamily="34" charset="0"/>
                <a:ea typeface="Calibri" panose="020F0502020204030204" pitchFamily="34" charset="0"/>
                <a:cs typeface="B Nazanin" panose="00000400000000000000" pitchFamily="2" charset="-78"/>
              </a:rPr>
              <a:t> </a:t>
            </a:r>
            <a:r>
              <a:rPr lang="en-US" sz="2400" kern="100" dirty="0" err="1">
                <a:effectLst/>
                <a:latin typeface="Calibri" panose="020F0502020204030204" pitchFamily="34" charset="0"/>
                <a:ea typeface="Calibri" panose="020F0502020204030204" pitchFamily="34" charset="0"/>
                <a:cs typeface="B Nazanin" panose="00000400000000000000" pitchFamily="2" charset="-78"/>
              </a:rPr>
              <a:t>PyTorch</a:t>
            </a:r>
            <a:r>
              <a:rPr lang="en-US" sz="2400" kern="100" dirty="0">
                <a:effectLst/>
                <a:latin typeface="Calibri" panose="020F0502020204030204" pitchFamily="34" charset="0"/>
                <a:ea typeface="Calibri" panose="020F0502020204030204" pitchFamily="34" charset="0"/>
                <a:cs typeface="B Nazanin" panose="00000400000000000000" pitchFamily="2" charset="-78"/>
              </a:rPr>
              <a:t> </a:t>
            </a:r>
            <a:r>
              <a:rPr lang="ar-SA" sz="2400" kern="100" dirty="0">
                <a:effectLst/>
                <a:latin typeface="Calibri" panose="020F0502020204030204" pitchFamily="34" charset="0"/>
                <a:ea typeface="Calibri" panose="020F0502020204030204" pitchFamily="34" charset="0"/>
                <a:cs typeface="B Nazanin" panose="00000400000000000000" pitchFamily="2" charset="-78"/>
              </a:rPr>
              <a:t>یا </a:t>
            </a:r>
            <a:r>
              <a:rPr lang="en-US" sz="2400" kern="100" dirty="0">
                <a:effectLst/>
                <a:latin typeface="Calibri" panose="020F0502020204030204" pitchFamily="34" charset="0"/>
                <a:ea typeface="Calibri" panose="020F0502020204030204" pitchFamily="34" charset="0"/>
                <a:cs typeface="B Nazanin" panose="00000400000000000000" pitchFamily="2" charset="-78"/>
              </a:rPr>
              <a:t>(TensorFlow </a:t>
            </a:r>
            <a:r>
              <a:rPr lang="ar-SA" sz="2400" kern="100" dirty="0">
                <a:effectLst/>
                <a:latin typeface="Calibri" panose="020F0502020204030204" pitchFamily="34" charset="0"/>
                <a:ea typeface="Calibri" panose="020F0502020204030204" pitchFamily="34" charset="0"/>
                <a:cs typeface="B Nazanin" panose="00000400000000000000" pitchFamily="2" charset="-78"/>
              </a:rPr>
              <a:t>از چنین تنظیم‌کننده‌هایی با کمی تغییرات استفاده می‌شود تا آموزش مدل‌ها پایدارتر و بهینه‌تر انجام شود</a:t>
            </a:r>
            <a:r>
              <a:rPr lang="en-US" sz="2400" kern="100" dirty="0">
                <a:effectLst/>
                <a:latin typeface="Calibri" panose="020F0502020204030204" pitchFamily="34" charset="0"/>
                <a:ea typeface="Calibri" panose="020F0502020204030204" pitchFamily="34" charset="0"/>
                <a:cs typeface="B Nazanin" panose="00000400000000000000" pitchFamily="2" charset="-78"/>
              </a:rPr>
              <a:t>.</a:t>
            </a:r>
            <a:endParaRPr lang="en-US" sz="2000" kern="1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28006565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823ED9B-ACDD-FDF1-C553-8B7910F20430}"/>
              </a:ext>
            </a:extLst>
          </p:cNvPr>
          <p:cNvSpPr txBox="1"/>
          <p:nvPr/>
        </p:nvSpPr>
        <p:spPr>
          <a:xfrm>
            <a:off x="419725" y="1227212"/>
            <a:ext cx="11602387" cy="5150128"/>
          </a:xfrm>
          <a:prstGeom prst="rect">
            <a:avLst/>
          </a:prstGeom>
          <a:noFill/>
        </p:spPr>
        <p:txBody>
          <a:bodyPr wrap="square">
            <a:spAutoFit/>
          </a:bodyPr>
          <a:lstStyle/>
          <a:p>
            <a:pPr algn="r" rtl="1">
              <a:lnSpc>
                <a:spcPct val="115000"/>
              </a:lnSpc>
              <a:spcAft>
                <a:spcPts val="800"/>
              </a:spcAft>
              <a:buNone/>
            </a:pPr>
            <a:r>
              <a:rPr lang="ar-SA" sz="2000" b="1" kern="100" dirty="0">
                <a:effectLst/>
                <a:latin typeface="Calibri" panose="020F0502020204030204" pitchFamily="34" charset="0"/>
                <a:ea typeface="Calibri" panose="020F0502020204030204" pitchFamily="34" charset="0"/>
                <a:cs typeface="B Nazanin" panose="00000400000000000000" pitchFamily="2" charset="-78"/>
              </a:rPr>
              <a:t>تابع ضرر و معیارها </a:t>
            </a:r>
            <a:r>
              <a:rPr lang="fa-IR" sz="2000" b="1" kern="100" dirty="0">
                <a:effectLst/>
                <a:latin typeface="Calibri" panose="020F0502020204030204" pitchFamily="34" charset="0"/>
                <a:ea typeface="Calibri" panose="020F0502020204030204" pitchFamily="34" charset="0"/>
                <a:cs typeface="B Nazanin" panose="00000400000000000000" pitchFamily="2" charset="-78"/>
              </a:rPr>
              <a:t>(</a:t>
            </a:r>
            <a:r>
              <a:rPr lang="en-US" sz="2000" b="1" kern="100" dirty="0">
                <a:effectLst/>
                <a:latin typeface="Calibri" panose="020F0502020204030204" pitchFamily="34" charset="0"/>
                <a:ea typeface="Calibri" panose="020F0502020204030204" pitchFamily="34" charset="0"/>
                <a:cs typeface="B Nazanin" panose="00000400000000000000" pitchFamily="2" charset="-78"/>
              </a:rPr>
              <a:t>Loss Function and Metrics</a:t>
            </a:r>
            <a:r>
              <a:rPr lang="fa-IR" sz="2000" b="1" kern="100" dirty="0">
                <a:effectLst/>
                <a:latin typeface="Calibri" panose="020F0502020204030204" pitchFamily="34" charset="0"/>
                <a:ea typeface="Calibri" panose="020F0502020204030204" pitchFamily="34" charset="0"/>
                <a:cs typeface="B Nazanin" panose="00000400000000000000" pitchFamily="2" charset="-78"/>
              </a:rPr>
              <a:t>)</a:t>
            </a:r>
            <a:endParaRPr lang="en-US" kern="100" dirty="0">
              <a:effectLst/>
              <a:latin typeface="Calibri" panose="020F0502020204030204" pitchFamily="34" charset="0"/>
              <a:ea typeface="Calibri" panose="020F0502020204030204" pitchFamily="34" charset="0"/>
              <a:cs typeface="Arial" panose="020B0604020202020204" pitchFamily="34" charset="0"/>
            </a:endParaRPr>
          </a:p>
          <a:p>
            <a:pPr algn="r" rtl="1">
              <a:lnSpc>
                <a:spcPct val="115000"/>
              </a:lnSpc>
              <a:spcAft>
                <a:spcPts val="800"/>
              </a:spcAft>
            </a:pPr>
            <a:r>
              <a:rPr lang="ar-SA" sz="2000" kern="100" dirty="0">
                <a:effectLst/>
                <a:latin typeface="Calibri" panose="020F0502020204030204" pitchFamily="34" charset="0"/>
                <a:ea typeface="Calibri" panose="020F0502020204030204" pitchFamily="34" charset="0"/>
                <a:cs typeface="B Nazanin" panose="00000400000000000000" pitchFamily="2" charset="-78"/>
              </a:rPr>
              <a:t>در یادگیری عمیق، تابع ضرر یا معیار</a:t>
            </a:r>
            <a:r>
              <a:rPr lang="en-US" sz="2000" kern="100" dirty="0">
                <a:effectLst/>
                <a:latin typeface="Calibri" panose="020F0502020204030204" pitchFamily="34" charset="0"/>
                <a:ea typeface="Calibri" panose="020F0502020204030204" pitchFamily="34" charset="0"/>
                <a:cs typeface="B Nazanin" panose="00000400000000000000" pitchFamily="2" charset="-78"/>
              </a:rPr>
              <a:t> (Loss Function) </a:t>
            </a:r>
            <a:r>
              <a:rPr lang="ar-SA" sz="2000" kern="100" dirty="0">
                <a:effectLst/>
                <a:latin typeface="Calibri" panose="020F0502020204030204" pitchFamily="34" charset="0"/>
                <a:ea typeface="Calibri" panose="020F0502020204030204" pitchFamily="34" charset="0"/>
                <a:cs typeface="B Nazanin" panose="00000400000000000000" pitchFamily="2" charset="-78"/>
              </a:rPr>
              <a:t>نقش بسیار مهمی دارد؛ چون مشخص می‌کند مدل چقدر خوب یاد گرفته و چقدر اشتباه کرده است.</a:t>
            </a:r>
            <a:br>
              <a:rPr lang="en-US" sz="2000" kern="100" dirty="0">
                <a:effectLst/>
                <a:latin typeface="Calibri" panose="020F0502020204030204" pitchFamily="34" charset="0"/>
                <a:ea typeface="Calibri" panose="020F0502020204030204" pitchFamily="34" charset="0"/>
                <a:cs typeface="B Nazanin" panose="00000400000000000000" pitchFamily="2" charset="-78"/>
              </a:rPr>
            </a:br>
            <a:r>
              <a:rPr lang="ar-SA" sz="2000" kern="100" dirty="0">
                <a:effectLst/>
                <a:latin typeface="Calibri" panose="020F0502020204030204" pitchFamily="34" charset="0"/>
                <a:ea typeface="Calibri" panose="020F0502020204030204" pitchFamily="34" charset="0"/>
                <a:cs typeface="B Nazanin" panose="00000400000000000000" pitchFamily="2" charset="-78"/>
              </a:rPr>
              <a:t>وقتی یه مدل ترنسفورمر آموزش می‌دیم (مثلاً برای ترجمه یا تولید متن)، در هر مرحله، مدل سعی می‌کنه یه کلمه‌ی بعدی رو پیش‌بینی کنه. برای اینکه بفهمیم پیش‌بینی مدل چقدر درسته، از</a:t>
            </a:r>
            <a:r>
              <a:rPr lang="ar-SA" sz="2000" b="1" kern="100" dirty="0">
                <a:effectLst/>
                <a:latin typeface="Calibri" panose="020F0502020204030204" pitchFamily="34" charset="0"/>
                <a:ea typeface="Calibri" panose="020F0502020204030204" pitchFamily="34" charset="0"/>
                <a:cs typeface="B Nazanin" panose="00000400000000000000" pitchFamily="2" charset="-78"/>
              </a:rPr>
              <a:t> تابع ضرر </a:t>
            </a:r>
            <a:r>
              <a:rPr lang="ar-SA" sz="2000" kern="100" dirty="0">
                <a:effectLst/>
                <a:latin typeface="Calibri" panose="020F0502020204030204" pitchFamily="34" charset="0"/>
                <a:ea typeface="Calibri" panose="020F0502020204030204" pitchFamily="34" charset="0"/>
                <a:cs typeface="B Nazanin" panose="00000400000000000000" pitchFamily="2" charset="-78"/>
              </a:rPr>
              <a:t>استفاده می‌کنیم. رایج‌ترین تابع ضرری که استفاده می‌شه، </a:t>
            </a:r>
            <a:r>
              <a:rPr lang="en-US" sz="2000" kern="100" dirty="0">
                <a:effectLst/>
                <a:latin typeface="Calibri" panose="020F0502020204030204" pitchFamily="34" charset="0"/>
                <a:ea typeface="Calibri" panose="020F0502020204030204" pitchFamily="34" charset="0"/>
                <a:cs typeface="B Nazanin" panose="00000400000000000000" pitchFamily="2" charset="-78"/>
              </a:rPr>
              <a:t> </a:t>
            </a:r>
            <a:r>
              <a:rPr lang="en-US" sz="2000" b="1" kern="100" dirty="0">
                <a:effectLst/>
                <a:latin typeface="Calibri" panose="020F0502020204030204" pitchFamily="34" charset="0"/>
                <a:ea typeface="Calibri" panose="020F0502020204030204" pitchFamily="34" charset="0"/>
                <a:cs typeface="B Nazanin" panose="00000400000000000000" pitchFamily="2" charset="-78"/>
              </a:rPr>
              <a:t>Cross Entropy Loss </a:t>
            </a:r>
            <a:r>
              <a:rPr lang="ar-SA" sz="2000" kern="100" dirty="0">
                <a:effectLst/>
                <a:latin typeface="Calibri" panose="020F0502020204030204" pitchFamily="34" charset="0"/>
                <a:ea typeface="Calibri" panose="020F0502020204030204" pitchFamily="34" charset="0"/>
                <a:cs typeface="B Nazanin" panose="00000400000000000000" pitchFamily="2" charset="-78"/>
              </a:rPr>
              <a:t>هست</a:t>
            </a:r>
            <a:r>
              <a:rPr lang="en-US" sz="2000" kern="100" dirty="0">
                <a:effectLst/>
                <a:latin typeface="Calibri" panose="020F0502020204030204" pitchFamily="34" charset="0"/>
                <a:ea typeface="Calibri" panose="020F0502020204030204" pitchFamily="34" charset="0"/>
                <a:cs typeface="B Nazanin" panose="00000400000000000000" pitchFamily="2" charset="-78"/>
              </a:rPr>
              <a:t>.</a:t>
            </a:r>
            <a:br>
              <a:rPr lang="en-US" sz="2000" kern="100" dirty="0">
                <a:effectLst/>
                <a:latin typeface="Calibri" panose="020F0502020204030204" pitchFamily="34" charset="0"/>
                <a:ea typeface="Calibri" panose="020F0502020204030204" pitchFamily="34" charset="0"/>
                <a:cs typeface="B Nazanin" panose="00000400000000000000" pitchFamily="2" charset="-78"/>
              </a:rPr>
            </a:br>
            <a:r>
              <a:rPr lang="ar-SA" sz="2000" kern="100" dirty="0">
                <a:effectLst/>
                <a:latin typeface="Calibri" panose="020F0502020204030204" pitchFamily="34" charset="0"/>
                <a:ea typeface="Calibri" panose="020F0502020204030204" pitchFamily="34" charset="0"/>
                <a:cs typeface="B Nazanin" panose="00000400000000000000" pitchFamily="2" charset="-78"/>
              </a:rPr>
              <a:t>این تابع مقدار شباهت بین خروجی مدل (که به صورت یک احتمال برای هر کلمه است) و پاسخ واقعی (کلمه‌ای که باید تولید می‌کرد) رو اندازه‌گیری می‌کنه. اگه مدل به کلمه درست احتمال بالایی بده، مقدار ضرر کم می‌شه. اگه به کلمه اشتباه احتمال بالا بده، ضرر زیاد می‌شه</a:t>
            </a:r>
            <a:r>
              <a:rPr lang="en-US" sz="2000" kern="100" dirty="0">
                <a:effectLst/>
                <a:latin typeface="Calibri" panose="020F0502020204030204" pitchFamily="34" charset="0"/>
                <a:ea typeface="Calibri" panose="020F0502020204030204" pitchFamily="34" charset="0"/>
                <a:cs typeface="B Nazanin" panose="00000400000000000000" pitchFamily="2" charset="-78"/>
              </a:rPr>
              <a:t>.</a:t>
            </a:r>
            <a:br>
              <a:rPr lang="en-US" sz="2000" kern="100" dirty="0">
                <a:effectLst/>
                <a:latin typeface="Calibri" panose="020F0502020204030204" pitchFamily="34" charset="0"/>
                <a:ea typeface="Calibri" panose="020F0502020204030204" pitchFamily="34" charset="0"/>
                <a:cs typeface="B Nazanin" panose="00000400000000000000" pitchFamily="2" charset="-78"/>
              </a:rPr>
            </a:br>
            <a:r>
              <a:rPr lang="ar-SA" sz="2000" kern="100" dirty="0">
                <a:effectLst/>
                <a:latin typeface="Calibri" panose="020F0502020204030204" pitchFamily="34" charset="0"/>
                <a:ea typeface="Calibri" panose="020F0502020204030204" pitchFamily="34" charset="0"/>
                <a:cs typeface="B Nazanin" panose="00000400000000000000" pitchFamily="2" charset="-78"/>
              </a:rPr>
              <a:t>به زبان ساده‌تر</a:t>
            </a:r>
            <a:r>
              <a:rPr lang="en-US" sz="2000" kern="100" dirty="0">
                <a:effectLst/>
                <a:latin typeface="Calibri" panose="020F0502020204030204" pitchFamily="34" charset="0"/>
                <a:ea typeface="Calibri" panose="020F0502020204030204" pitchFamily="34" charset="0"/>
                <a:cs typeface="B Nazanin" panose="00000400000000000000" pitchFamily="2" charset="-78"/>
              </a:rPr>
              <a:t>:</a:t>
            </a:r>
            <a:br>
              <a:rPr lang="en-US" sz="2000" kern="100" dirty="0">
                <a:effectLst/>
                <a:latin typeface="Calibri" panose="020F0502020204030204" pitchFamily="34" charset="0"/>
                <a:ea typeface="Calibri" panose="020F0502020204030204" pitchFamily="34" charset="0"/>
                <a:cs typeface="B Nazanin" panose="00000400000000000000" pitchFamily="2" charset="-78"/>
              </a:rPr>
            </a:br>
            <a:r>
              <a:rPr lang="ar-SA" sz="2000" kern="100" dirty="0">
                <a:effectLst/>
                <a:latin typeface="Calibri" panose="020F0502020204030204" pitchFamily="34" charset="0"/>
                <a:ea typeface="Calibri" panose="020F0502020204030204" pitchFamily="34" charset="0"/>
                <a:cs typeface="B Nazanin" panose="00000400000000000000" pitchFamily="2" charset="-78"/>
              </a:rPr>
              <a:t>مدل یه لیست از احتمال‌ها می‌سازه (مثلاً: "کتاب" 0.1، "خانه" 0.7، "مدرسه" 0.2)</a:t>
            </a:r>
            <a:br>
              <a:rPr lang="en-US" sz="2000" kern="100" dirty="0">
                <a:effectLst/>
                <a:latin typeface="Calibri" panose="020F0502020204030204" pitchFamily="34" charset="0"/>
                <a:ea typeface="Calibri" panose="020F0502020204030204" pitchFamily="34" charset="0"/>
                <a:cs typeface="B Nazanin" panose="00000400000000000000" pitchFamily="2" charset="-78"/>
              </a:rPr>
            </a:br>
            <a:r>
              <a:rPr lang="ar-SA" sz="2000" kern="100" dirty="0">
                <a:effectLst/>
                <a:latin typeface="Calibri" panose="020F0502020204030204" pitchFamily="34" charset="0"/>
                <a:ea typeface="Calibri" panose="020F0502020204030204" pitchFamily="34" charset="0"/>
                <a:cs typeface="B Nazanin" panose="00000400000000000000" pitchFamily="2" charset="-78"/>
              </a:rPr>
              <a:t>جواب درست مثلاً "خانه" هست</a:t>
            </a:r>
            <a:br>
              <a:rPr lang="en-US" sz="2000" kern="100" dirty="0">
                <a:effectLst/>
                <a:latin typeface="Calibri" panose="020F0502020204030204" pitchFamily="34" charset="0"/>
                <a:ea typeface="Calibri" panose="020F0502020204030204" pitchFamily="34" charset="0"/>
                <a:cs typeface="B Nazanin" panose="00000400000000000000" pitchFamily="2" charset="-78"/>
              </a:rPr>
            </a:br>
            <a:r>
              <a:rPr lang="en-US" sz="2000" kern="100" dirty="0">
                <a:latin typeface="Calibri" panose="020F0502020204030204" pitchFamily="34" charset="0"/>
                <a:ea typeface="Calibri" panose="020F0502020204030204" pitchFamily="34" charset="0"/>
                <a:cs typeface="B Nazanin" panose="00000400000000000000" pitchFamily="2" charset="-78"/>
              </a:rPr>
              <a:t> </a:t>
            </a:r>
            <a:r>
              <a:rPr lang="en-US" sz="2000" kern="100" dirty="0">
                <a:effectLst/>
                <a:latin typeface="Calibri" panose="020F0502020204030204" pitchFamily="34" charset="0"/>
                <a:ea typeface="Calibri" panose="020F0502020204030204" pitchFamily="34" charset="0"/>
                <a:cs typeface="B Nazanin" panose="00000400000000000000" pitchFamily="2" charset="-78"/>
              </a:rPr>
              <a:t>Cross Entropy </a:t>
            </a:r>
            <a:r>
              <a:rPr lang="ar-SA" sz="2000" kern="100" dirty="0">
                <a:effectLst/>
                <a:latin typeface="Calibri" panose="020F0502020204030204" pitchFamily="34" charset="0"/>
                <a:ea typeface="Calibri" panose="020F0502020204030204" pitchFamily="34" charset="0"/>
                <a:cs typeface="B Nazanin" panose="00000400000000000000" pitchFamily="2" charset="-78"/>
              </a:rPr>
              <a:t>نگاه می‌کنه که مدل چقدر احتمال به "خانه" داده</a:t>
            </a:r>
            <a:r>
              <a:rPr lang="fa-IR" sz="2000" kern="100" dirty="0">
                <a:latin typeface="Calibri" panose="020F0502020204030204" pitchFamily="34" charset="0"/>
                <a:ea typeface="Calibri" panose="020F0502020204030204" pitchFamily="34" charset="0"/>
                <a:cs typeface="B Nazanin" panose="00000400000000000000" pitchFamily="2" charset="-78"/>
              </a:rPr>
              <a:t> </a:t>
            </a:r>
            <a:r>
              <a:rPr lang="ar-SA" sz="2000" kern="100" dirty="0">
                <a:effectLst/>
                <a:latin typeface="Calibri" panose="020F0502020204030204" pitchFamily="34" charset="0"/>
                <a:ea typeface="Calibri" panose="020F0502020204030204" pitchFamily="34" charset="0"/>
                <a:cs typeface="B Nazanin" panose="00000400000000000000" pitchFamily="2" charset="-78"/>
              </a:rPr>
              <a:t>هر چی احتمال بیشتر باشه، ضرر کمتر می‌شه</a:t>
            </a:r>
            <a:r>
              <a:rPr lang="fa-IR" sz="2000" kern="100" dirty="0">
                <a:latin typeface="Calibri" panose="020F0502020204030204" pitchFamily="34" charset="0"/>
                <a:ea typeface="Calibri" panose="020F0502020204030204" pitchFamily="34" charset="0"/>
                <a:cs typeface="B Nazanin" panose="00000400000000000000" pitchFamily="2" charset="-78"/>
              </a:rPr>
              <a:t> </a:t>
            </a:r>
            <a:r>
              <a:rPr lang="ar-SA" sz="2000" kern="100" dirty="0">
                <a:effectLst/>
                <a:latin typeface="Calibri" panose="020F0502020204030204" pitchFamily="34" charset="0"/>
                <a:ea typeface="Calibri" panose="020F0502020204030204" pitchFamily="34" charset="0"/>
                <a:cs typeface="B Nazanin" panose="00000400000000000000" pitchFamily="2" charset="-78"/>
              </a:rPr>
              <a:t>مدل سعی می‌کنه ضرر رو کم کنه تا یاد بگیره بهتر پیش‌بینی کنه</a:t>
            </a:r>
            <a:br>
              <a:rPr lang="en-US" sz="2000" kern="100" dirty="0">
                <a:effectLst/>
                <a:latin typeface="Calibri" panose="020F0502020204030204" pitchFamily="34" charset="0"/>
                <a:ea typeface="Calibri" panose="020F0502020204030204" pitchFamily="34" charset="0"/>
                <a:cs typeface="B Nazanin" panose="00000400000000000000" pitchFamily="2" charset="-78"/>
              </a:rPr>
            </a:br>
            <a:r>
              <a:rPr lang="ar-SA" sz="2000" kern="100" dirty="0">
                <a:effectLst/>
                <a:latin typeface="Calibri" panose="020F0502020204030204" pitchFamily="34" charset="0"/>
                <a:ea typeface="Calibri" panose="020F0502020204030204" pitchFamily="34" charset="0"/>
                <a:cs typeface="B Nazanin" panose="00000400000000000000" pitchFamily="2" charset="-78"/>
              </a:rPr>
              <a:t>در طول آموزش، این ضرر برای همه‌ی کلمات در جمله محاسبه می‌شه و مدل با استفاده از پس‌انتشار</a:t>
            </a:r>
            <a:r>
              <a:rPr lang="en-US" sz="2000" kern="100" dirty="0">
                <a:effectLst/>
                <a:latin typeface="Calibri" panose="020F0502020204030204" pitchFamily="34" charset="0"/>
                <a:ea typeface="Calibri" panose="020F0502020204030204" pitchFamily="34" charset="0"/>
                <a:cs typeface="B Nazanin" panose="00000400000000000000" pitchFamily="2" charset="-78"/>
              </a:rPr>
              <a:t> (backpropagation) </a:t>
            </a:r>
            <a:r>
              <a:rPr lang="ar-SA" sz="2000" kern="100" dirty="0">
                <a:effectLst/>
                <a:latin typeface="Calibri" panose="020F0502020204030204" pitchFamily="34" charset="0"/>
                <a:ea typeface="Calibri" panose="020F0502020204030204" pitchFamily="34" charset="0"/>
                <a:cs typeface="B Nazanin" panose="00000400000000000000" pitchFamily="2" charset="-78"/>
              </a:rPr>
              <a:t>وزن‌های خودش رو طوری تنظیم می‌کنه که در دفعات بعدی بهتر عمل کنه</a:t>
            </a:r>
            <a:r>
              <a:rPr lang="en-US" sz="2000" kern="100" dirty="0">
                <a:effectLst/>
                <a:latin typeface="Calibri" panose="020F0502020204030204" pitchFamily="34" charset="0"/>
                <a:ea typeface="Calibri" panose="020F0502020204030204" pitchFamily="34" charset="0"/>
                <a:cs typeface="B Nazanin" panose="00000400000000000000" pitchFamily="2" charset="-78"/>
              </a:rPr>
              <a:t>.</a:t>
            </a:r>
            <a:endParaRPr lang="en-US" kern="1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23263317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52F38E81-E15F-91DC-E56B-357F51F88CD8}"/>
              </a:ext>
            </a:extLst>
          </p:cNvPr>
          <p:cNvSpPr txBox="1"/>
          <p:nvPr/>
        </p:nvSpPr>
        <p:spPr>
          <a:xfrm>
            <a:off x="504966" y="588226"/>
            <a:ext cx="10405011" cy="5458165"/>
          </a:xfrm>
          <a:prstGeom prst="rect">
            <a:avLst/>
          </a:prstGeom>
          <a:noFill/>
        </p:spPr>
        <p:txBody>
          <a:bodyPr wrap="square">
            <a:spAutoFit/>
          </a:bodyPr>
          <a:lstStyle/>
          <a:p>
            <a:pPr algn="r" rtl="1">
              <a:lnSpc>
                <a:spcPct val="115000"/>
              </a:lnSpc>
              <a:spcAft>
                <a:spcPts val="800"/>
              </a:spcAft>
              <a:buNone/>
            </a:pPr>
            <a:r>
              <a:rPr lang="ar-SA" sz="2100" b="1" kern="100" dirty="0">
                <a:effectLst/>
                <a:latin typeface="Calibri" panose="020F0502020204030204" pitchFamily="34" charset="0"/>
                <a:ea typeface="Calibri" panose="020F0502020204030204" pitchFamily="34" charset="0"/>
                <a:cs typeface="B Nazanin" panose="00000400000000000000" pitchFamily="2" charset="-78"/>
              </a:rPr>
              <a:t>تابع آموزش</a:t>
            </a:r>
            <a:endParaRPr lang="en-US" sz="2100" kern="100" dirty="0">
              <a:effectLst/>
              <a:latin typeface="Calibri" panose="020F0502020204030204" pitchFamily="34" charset="0"/>
              <a:ea typeface="Calibri" panose="020F0502020204030204" pitchFamily="34" charset="0"/>
              <a:cs typeface="Arial" panose="020B0604020202020204" pitchFamily="34" charset="0"/>
            </a:endParaRPr>
          </a:p>
          <a:p>
            <a:pPr algn="r" rtl="1">
              <a:lnSpc>
                <a:spcPct val="115000"/>
              </a:lnSpc>
              <a:spcAft>
                <a:spcPts val="800"/>
              </a:spcAft>
            </a:pPr>
            <a:r>
              <a:rPr lang="ar-SA" sz="2100" kern="100" dirty="0">
                <a:effectLst/>
                <a:latin typeface="Calibri" panose="020F0502020204030204" pitchFamily="34" charset="0"/>
                <a:ea typeface="Calibri" panose="020F0502020204030204" pitchFamily="34" charset="0"/>
                <a:cs typeface="B Nazanin" panose="00000400000000000000" pitchFamily="2" charset="-78"/>
              </a:rPr>
              <a:t>در آموزش یک مدل ترنسفورمر، هدف اینه که مدل کم‌کم یاد بگیره چطور داده‌های ورودی (مثلاً یک جمله) رو پردازش کنه و خروجی درست (مثلاً ترجمه‌ی اون جمله) رو تولید کنه. برای این کار، از چیزی به اسم </a:t>
            </a:r>
            <a:r>
              <a:rPr lang="ar-SA" sz="2100" b="1" kern="100" dirty="0">
                <a:effectLst/>
                <a:latin typeface="Calibri" panose="020F0502020204030204" pitchFamily="34" charset="0"/>
                <a:ea typeface="Calibri" panose="020F0502020204030204" pitchFamily="34" charset="0"/>
                <a:cs typeface="B Nazanin" panose="00000400000000000000" pitchFamily="2" charset="-78"/>
              </a:rPr>
              <a:t>حلقه آموزش </a:t>
            </a:r>
            <a:r>
              <a:rPr lang="ar-SA" sz="2100" kern="100" dirty="0">
                <a:effectLst/>
                <a:latin typeface="Calibri" panose="020F0502020204030204" pitchFamily="34" charset="0"/>
                <a:ea typeface="Calibri" panose="020F0502020204030204" pitchFamily="34" charset="0"/>
                <a:cs typeface="B Nazanin" panose="00000400000000000000" pitchFamily="2" charset="-78"/>
              </a:rPr>
              <a:t>استفاده می‌کنیم</a:t>
            </a:r>
            <a:r>
              <a:rPr lang="en-US" sz="2100" kern="100" dirty="0">
                <a:effectLst/>
                <a:latin typeface="Calibri" panose="020F0502020204030204" pitchFamily="34" charset="0"/>
                <a:ea typeface="Calibri" panose="020F0502020204030204" pitchFamily="34" charset="0"/>
                <a:cs typeface="B Nazanin" panose="00000400000000000000" pitchFamily="2" charset="-78"/>
              </a:rPr>
              <a:t>.</a:t>
            </a:r>
            <a:br>
              <a:rPr lang="en-US" sz="2100" kern="100" dirty="0">
                <a:effectLst/>
                <a:latin typeface="Calibri" panose="020F0502020204030204" pitchFamily="34" charset="0"/>
                <a:ea typeface="Calibri" panose="020F0502020204030204" pitchFamily="34" charset="0"/>
                <a:cs typeface="B Nazanin" panose="00000400000000000000" pitchFamily="2" charset="-78"/>
              </a:rPr>
            </a:br>
            <a:r>
              <a:rPr lang="ar-SA" sz="2100" kern="100" dirty="0">
                <a:effectLst/>
                <a:latin typeface="Calibri" panose="020F0502020204030204" pitchFamily="34" charset="0"/>
                <a:ea typeface="Calibri" panose="020F0502020204030204" pitchFamily="34" charset="0"/>
                <a:cs typeface="B Nazanin" panose="00000400000000000000" pitchFamily="2" charset="-78"/>
              </a:rPr>
              <a:t>حلقه آموزش مثل یک فرآیند تکراریه که در هر دور، مدل یک قدم به یادگیری بهتر نزدیک‌تر می‌شه. مراحل</a:t>
            </a:r>
            <a:r>
              <a:rPr lang="en-US" sz="2100" kern="100" dirty="0">
                <a:effectLst/>
                <a:latin typeface="Calibri" panose="020F0502020204030204" pitchFamily="34" charset="0"/>
                <a:ea typeface="Calibri" panose="020F0502020204030204" pitchFamily="34" charset="0"/>
                <a:cs typeface="B Nazanin" panose="00000400000000000000" pitchFamily="2" charset="-78"/>
              </a:rPr>
              <a:t>:</a:t>
            </a:r>
            <a:br>
              <a:rPr lang="en-US" sz="2100" kern="100" dirty="0">
                <a:effectLst/>
                <a:latin typeface="Calibri" panose="020F0502020204030204" pitchFamily="34" charset="0"/>
                <a:ea typeface="Calibri" panose="020F0502020204030204" pitchFamily="34" charset="0"/>
                <a:cs typeface="B Nazanin" panose="00000400000000000000" pitchFamily="2" charset="-78"/>
              </a:rPr>
            </a:br>
            <a:r>
              <a:rPr lang="ar-SA" sz="2100" kern="100" dirty="0">
                <a:effectLst/>
                <a:latin typeface="Calibri" panose="020F0502020204030204" pitchFamily="34" charset="0"/>
                <a:ea typeface="Calibri" panose="020F0502020204030204" pitchFamily="34" charset="0"/>
                <a:cs typeface="B Nazanin" panose="00000400000000000000" pitchFamily="2" charset="-78"/>
              </a:rPr>
              <a:t>۱. داده‌های ورودی و خروجی رو به مدل می‌دیم. مثلاً جمله انگلیسی به‌عنوان ورودی و ترجمه‌ی فرانسوی به‌عنوان خروجی</a:t>
            </a:r>
            <a:r>
              <a:rPr lang="en-US" sz="2100" kern="100" dirty="0">
                <a:effectLst/>
                <a:latin typeface="Calibri" panose="020F0502020204030204" pitchFamily="34" charset="0"/>
                <a:ea typeface="Calibri" panose="020F0502020204030204" pitchFamily="34" charset="0"/>
                <a:cs typeface="B Nazanin" panose="00000400000000000000" pitchFamily="2" charset="-78"/>
              </a:rPr>
              <a:t>.</a:t>
            </a:r>
            <a:br>
              <a:rPr lang="en-US" sz="2100" kern="100" dirty="0">
                <a:effectLst/>
                <a:latin typeface="Calibri" panose="020F0502020204030204" pitchFamily="34" charset="0"/>
                <a:ea typeface="Calibri" panose="020F0502020204030204" pitchFamily="34" charset="0"/>
                <a:cs typeface="B Nazanin" panose="00000400000000000000" pitchFamily="2" charset="-78"/>
              </a:rPr>
            </a:br>
            <a:r>
              <a:rPr lang="ar-SA" sz="2100" kern="100" dirty="0">
                <a:effectLst/>
                <a:latin typeface="Calibri" panose="020F0502020204030204" pitchFamily="34" charset="0"/>
                <a:ea typeface="Calibri" panose="020F0502020204030204" pitchFamily="34" charset="0"/>
                <a:cs typeface="B Nazanin" panose="00000400000000000000" pitchFamily="2" charset="-78"/>
              </a:rPr>
              <a:t>۲.  مدل با استفاده از وزن‌های فعلی‌اش، سعی می‌کنه خروجی رو پیش‌بینی کنه (همون کلمات ترجمه)</a:t>
            </a:r>
            <a:r>
              <a:rPr lang="en-US" sz="2100" kern="100" dirty="0">
                <a:effectLst/>
                <a:latin typeface="Calibri" panose="020F0502020204030204" pitchFamily="34" charset="0"/>
                <a:ea typeface="Calibri" panose="020F0502020204030204" pitchFamily="34" charset="0"/>
                <a:cs typeface="B Nazanin" panose="00000400000000000000" pitchFamily="2" charset="-78"/>
              </a:rPr>
              <a:t>.</a:t>
            </a:r>
            <a:br>
              <a:rPr lang="en-US" sz="2100" kern="100" dirty="0">
                <a:effectLst/>
                <a:latin typeface="Calibri" panose="020F0502020204030204" pitchFamily="34" charset="0"/>
                <a:ea typeface="Calibri" panose="020F0502020204030204" pitchFamily="34" charset="0"/>
                <a:cs typeface="B Nazanin" panose="00000400000000000000" pitchFamily="2" charset="-78"/>
              </a:rPr>
            </a:br>
            <a:r>
              <a:rPr lang="ar-SA" sz="2100" kern="100" dirty="0">
                <a:effectLst/>
                <a:latin typeface="Calibri" panose="020F0502020204030204" pitchFamily="34" charset="0"/>
                <a:ea typeface="Calibri" panose="020F0502020204030204" pitchFamily="34" charset="0"/>
                <a:cs typeface="B Nazanin" panose="00000400000000000000" pitchFamily="2" charset="-78"/>
              </a:rPr>
              <a:t>۳. حالا خروجی مدل (پیش‌بینی‌ها) رو با پاسخ واقعی (ترجمه صحیح) مقایسه می‌کنیم. اینجا از تابع ضرر استفاده می‌کنیم</a:t>
            </a:r>
            <a:r>
              <a:rPr lang="en-US" sz="2100" kern="100" dirty="0">
                <a:effectLst/>
                <a:latin typeface="Calibri" panose="020F0502020204030204" pitchFamily="34" charset="0"/>
                <a:ea typeface="Calibri" panose="020F0502020204030204" pitchFamily="34" charset="0"/>
                <a:cs typeface="B Nazanin" panose="00000400000000000000" pitchFamily="2" charset="-78"/>
              </a:rPr>
              <a:t> )</a:t>
            </a:r>
            <a:r>
              <a:rPr lang="ar-SA" sz="2100" kern="100" dirty="0">
                <a:effectLst/>
                <a:latin typeface="Calibri" panose="020F0502020204030204" pitchFamily="34" charset="0"/>
                <a:ea typeface="Calibri" panose="020F0502020204030204" pitchFamily="34" charset="0"/>
                <a:cs typeface="B Nazanin" panose="00000400000000000000" pitchFamily="2" charset="-78"/>
              </a:rPr>
              <a:t>مثل</a:t>
            </a:r>
            <a:r>
              <a:rPr lang="en-US" sz="2100" kern="100" dirty="0">
                <a:effectLst/>
                <a:latin typeface="Calibri" panose="020F0502020204030204" pitchFamily="34" charset="0"/>
                <a:ea typeface="Calibri" panose="020F0502020204030204" pitchFamily="34" charset="0"/>
                <a:cs typeface="B Nazanin" panose="00000400000000000000" pitchFamily="2" charset="-78"/>
              </a:rPr>
              <a:t> (cross-entropy loss </a:t>
            </a:r>
            <a:r>
              <a:rPr lang="ar-SA" sz="2100" kern="100" dirty="0">
                <a:effectLst/>
                <a:latin typeface="Calibri" panose="020F0502020204030204" pitchFamily="34" charset="0"/>
                <a:ea typeface="Calibri" panose="020F0502020204030204" pitchFamily="34" charset="0"/>
                <a:cs typeface="B Nazanin" panose="00000400000000000000" pitchFamily="2" charset="-78"/>
              </a:rPr>
              <a:t>تا بفهمیم مدل چقدر اشتباه کرده</a:t>
            </a:r>
            <a:r>
              <a:rPr lang="en-US" sz="2100" kern="100" dirty="0">
                <a:effectLst/>
                <a:latin typeface="Calibri" panose="020F0502020204030204" pitchFamily="34" charset="0"/>
                <a:ea typeface="Calibri" panose="020F0502020204030204" pitchFamily="34" charset="0"/>
                <a:cs typeface="B Nazanin" panose="00000400000000000000" pitchFamily="2" charset="-78"/>
              </a:rPr>
              <a:t>.</a:t>
            </a:r>
            <a:br>
              <a:rPr lang="en-US" sz="2100" kern="100" dirty="0">
                <a:effectLst/>
                <a:latin typeface="Calibri" panose="020F0502020204030204" pitchFamily="34" charset="0"/>
                <a:ea typeface="Calibri" panose="020F0502020204030204" pitchFamily="34" charset="0"/>
                <a:cs typeface="B Nazanin" panose="00000400000000000000" pitchFamily="2" charset="-78"/>
              </a:rPr>
            </a:br>
            <a:r>
              <a:rPr lang="ar-SA" sz="2100" kern="100" dirty="0">
                <a:effectLst/>
                <a:latin typeface="Calibri" panose="020F0502020204030204" pitchFamily="34" charset="0"/>
                <a:ea typeface="Calibri" panose="020F0502020204030204" pitchFamily="34" charset="0"/>
                <a:cs typeface="B Nazanin" panose="00000400000000000000" pitchFamily="2" charset="-78"/>
              </a:rPr>
              <a:t>۴. بعد از محاسبه ضرر، با روش پس‌انتشار خطا</a:t>
            </a:r>
            <a:r>
              <a:rPr lang="en-US" sz="2100" kern="100" dirty="0">
                <a:effectLst/>
                <a:latin typeface="Calibri" panose="020F0502020204030204" pitchFamily="34" charset="0"/>
                <a:ea typeface="Calibri" panose="020F0502020204030204" pitchFamily="34" charset="0"/>
                <a:cs typeface="B Nazanin" panose="00000400000000000000" pitchFamily="2" charset="-78"/>
              </a:rPr>
              <a:t> (backpropagation)</a:t>
            </a:r>
            <a:r>
              <a:rPr lang="ar-SA" sz="2100" kern="100" dirty="0">
                <a:effectLst/>
                <a:latin typeface="Calibri" panose="020F0502020204030204" pitchFamily="34" charset="0"/>
                <a:ea typeface="Calibri" panose="020F0502020204030204" pitchFamily="34" charset="0"/>
                <a:cs typeface="B Nazanin" panose="00000400000000000000" pitchFamily="2" charset="-78"/>
              </a:rPr>
              <a:t>، مدل یاد می‌گیره که چطوری وزن‌هاش رو تغییر بده تا دفعه بعد بهتر عمل کنه</a:t>
            </a:r>
            <a:r>
              <a:rPr lang="en-US" sz="2100" kern="100" dirty="0">
                <a:effectLst/>
                <a:latin typeface="Calibri" panose="020F0502020204030204" pitchFamily="34" charset="0"/>
                <a:ea typeface="Calibri" panose="020F0502020204030204" pitchFamily="34" charset="0"/>
                <a:cs typeface="B Nazanin" panose="00000400000000000000" pitchFamily="2" charset="-78"/>
              </a:rPr>
              <a:t>.</a:t>
            </a:r>
            <a:br>
              <a:rPr lang="en-US" sz="2100" kern="100" dirty="0">
                <a:effectLst/>
                <a:latin typeface="Calibri" panose="020F0502020204030204" pitchFamily="34" charset="0"/>
                <a:ea typeface="Calibri" panose="020F0502020204030204" pitchFamily="34" charset="0"/>
                <a:cs typeface="B Nazanin" panose="00000400000000000000" pitchFamily="2" charset="-78"/>
              </a:rPr>
            </a:br>
            <a:r>
              <a:rPr lang="ar-SA" sz="2100" kern="100" dirty="0">
                <a:effectLst/>
                <a:latin typeface="Calibri" panose="020F0502020204030204" pitchFamily="34" charset="0"/>
                <a:ea typeface="Calibri" panose="020F0502020204030204" pitchFamily="34" charset="0"/>
                <a:cs typeface="B Nazanin" panose="00000400000000000000" pitchFamily="2" charset="-78"/>
              </a:rPr>
              <a:t>۵. با استفاده از یک به‌روزرسانی‌کننده</a:t>
            </a:r>
            <a:r>
              <a:rPr lang="en-US" sz="2100" kern="100" dirty="0">
                <a:effectLst/>
                <a:latin typeface="Calibri" panose="020F0502020204030204" pitchFamily="34" charset="0"/>
                <a:ea typeface="Calibri" panose="020F0502020204030204" pitchFamily="34" charset="0"/>
                <a:cs typeface="B Nazanin" panose="00000400000000000000" pitchFamily="2" charset="-78"/>
              </a:rPr>
              <a:t> (optimizer) </a:t>
            </a:r>
            <a:r>
              <a:rPr lang="ar-SA" sz="2100" kern="100" dirty="0">
                <a:effectLst/>
                <a:latin typeface="Calibri" panose="020F0502020204030204" pitchFamily="34" charset="0"/>
                <a:ea typeface="Calibri" panose="020F0502020204030204" pitchFamily="34" charset="0"/>
                <a:cs typeface="B Nazanin" panose="00000400000000000000" pitchFamily="2" charset="-78"/>
              </a:rPr>
              <a:t>مثل</a:t>
            </a:r>
            <a:r>
              <a:rPr lang="en-US" sz="2100" kern="100" dirty="0">
                <a:effectLst/>
                <a:latin typeface="Calibri" panose="020F0502020204030204" pitchFamily="34" charset="0"/>
                <a:ea typeface="Calibri" panose="020F0502020204030204" pitchFamily="34" charset="0"/>
                <a:cs typeface="B Nazanin" panose="00000400000000000000" pitchFamily="2" charset="-78"/>
              </a:rPr>
              <a:t> Adam</a:t>
            </a:r>
            <a:r>
              <a:rPr lang="ar-SA" sz="2100" kern="100" dirty="0">
                <a:effectLst/>
                <a:latin typeface="Calibri" panose="020F0502020204030204" pitchFamily="34" charset="0"/>
                <a:ea typeface="Calibri" panose="020F0502020204030204" pitchFamily="34" charset="0"/>
                <a:cs typeface="B Nazanin" panose="00000400000000000000" pitchFamily="2" charset="-78"/>
              </a:rPr>
              <a:t>، وزن‌های مدل تغییر می‌کنن</a:t>
            </a:r>
            <a:r>
              <a:rPr lang="en-US" sz="2100" kern="100" dirty="0">
                <a:effectLst/>
                <a:latin typeface="Calibri" panose="020F0502020204030204" pitchFamily="34" charset="0"/>
                <a:ea typeface="Calibri" panose="020F0502020204030204" pitchFamily="34" charset="0"/>
                <a:cs typeface="B Nazanin" panose="00000400000000000000" pitchFamily="2" charset="-78"/>
              </a:rPr>
              <a:t>.</a:t>
            </a:r>
            <a:br>
              <a:rPr lang="en-US" sz="2100" kern="100" dirty="0">
                <a:effectLst/>
                <a:latin typeface="Calibri" panose="020F0502020204030204" pitchFamily="34" charset="0"/>
                <a:ea typeface="Calibri" panose="020F0502020204030204" pitchFamily="34" charset="0"/>
                <a:cs typeface="B Nazanin" panose="00000400000000000000" pitchFamily="2" charset="-78"/>
              </a:rPr>
            </a:br>
            <a:r>
              <a:rPr lang="ar-SA" sz="2100" kern="100" dirty="0">
                <a:effectLst/>
                <a:latin typeface="Calibri" panose="020F0502020204030204" pitchFamily="34" charset="0"/>
                <a:ea typeface="Calibri" panose="020F0502020204030204" pitchFamily="34" charset="0"/>
                <a:cs typeface="B Nazanin" panose="00000400000000000000" pitchFamily="2" charset="-78"/>
              </a:rPr>
              <a:t>۶. این مراحل برای هر دسته از داده‌ها</a:t>
            </a:r>
            <a:r>
              <a:rPr lang="en-US" sz="2100" kern="100" dirty="0">
                <a:effectLst/>
                <a:latin typeface="Calibri" panose="020F0502020204030204" pitchFamily="34" charset="0"/>
                <a:ea typeface="Calibri" panose="020F0502020204030204" pitchFamily="34" charset="0"/>
                <a:cs typeface="B Nazanin" panose="00000400000000000000" pitchFamily="2" charset="-78"/>
              </a:rPr>
              <a:t> (batch) </a:t>
            </a:r>
            <a:r>
              <a:rPr lang="ar-SA" sz="2100" kern="100" dirty="0">
                <a:effectLst/>
                <a:latin typeface="Calibri" panose="020F0502020204030204" pitchFamily="34" charset="0"/>
                <a:ea typeface="Calibri" panose="020F0502020204030204" pitchFamily="34" charset="0"/>
                <a:cs typeface="B Nazanin" panose="00000400000000000000" pitchFamily="2" charset="-78"/>
              </a:rPr>
              <a:t>تکرار می‌شن و کل این فرآیند برای چندین بار روی همه‌ی داده‌ها اجرا می‌شه</a:t>
            </a:r>
            <a:r>
              <a:rPr lang="en-US" sz="2100" kern="100" dirty="0">
                <a:effectLst/>
                <a:latin typeface="Calibri" panose="020F0502020204030204" pitchFamily="34" charset="0"/>
                <a:ea typeface="Calibri" panose="020F0502020204030204" pitchFamily="34" charset="0"/>
                <a:cs typeface="B Nazanin" panose="00000400000000000000" pitchFamily="2" charset="-78"/>
              </a:rPr>
              <a:t> )</a:t>
            </a:r>
            <a:r>
              <a:rPr lang="ar-SA" sz="2100" kern="100" dirty="0">
                <a:effectLst/>
                <a:latin typeface="Calibri" panose="020F0502020204030204" pitchFamily="34" charset="0"/>
                <a:ea typeface="Calibri" panose="020F0502020204030204" pitchFamily="34" charset="0"/>
                <a:cs typeface="B Nazanin" panose="00000400000000000000" pitchFamily="2" charset="-78"/>
              </a:rPr>
              <a:t>تعداد تکرارها</a:t>
            </a:r>
            <a:r>
              <a:rPr lang="en-US" sz="2100" kern="100" dirty="0">
                <a:effectLst/>
                <a:latin typeface="Calibri" panose="020F0502020204030204" pitchFamily="34" charset="0"/>
                <a:ea typeface="Calibri" panose="020F0502020204030204" pitchFamily="34" charset="0"/>
                <a:cs typeface="B Nazanin" panose="00000400000000000000" pitchFamily="2" charset="-78"/>
              </a:rPr>
              <a:t> = epoch</a:t>
            </a:r>
            <a:r>
              <a:rPr lang="ar-SA" sz="2100" kern="100" dirty="0">
                <a:effectLst/>
                <a:latin typeface="Calibri" panose="020F0502020204030204" pitchFamily="34" charset="0"/>
                <a:ea typeface="Calibri" panose="020F0502020204030204" pitchFamily="34" charset="0"/>
                <a:cs typeface="B Nazanin" panose="00000400000000000000" pitchFamily="2" charset="-78"/>
              </a:rPr>
              <a:t>ها</a:t>
            </a:r>
            <a:r>
              <a:rPr lang="en-US" sz="2100" kern="100" dirty="0">
                <a:effectLst/>
                <a:latin typeface="Calibri" panose="020F0502020204030204" pitchFamily="34" charset="0"/>
                <a:ea typeface="Calibri" panose="020F0502020204030204" pitchFamily="34" charset="0"/>
                <a:cs typeface="B Nazanin" panose="00000400000000000000" pitchFamily="2" charset="-78"/>
              </a:rPr>
              <a:t>(</a:t>
            </a:r>
            <a:br>
              <a:rPr lang="en-US" sz="2100" kern="100" dirty="0">
                <a:effectLst/>
                <a:latin typeface="Calibri" panose="020F0502020204030204" pitchFamily="34" charset="0"/>
                <a:ea typeface="Calibri" panose="020F0502020204030204" pitchFamily="34" charset="0"/>
                <a:cs typeface="B Nazanin" panose="00000400000000000000" pitchFamily="2" charset="-78"/>
              </a:rPr>
            </a:br>
            <a:r>
              <a:rPr lang="ar-SA" sz="2100" kern="100" dirty="0">
                <a:effectLst/>
                <a:latin typeface="Calibri" panose="020F0502020204030204" pitchFamily="34" charset="0"/>
                <a:ea typeface="Calibri" panose="020F0502020204030204" pitchFamily="34" charset="0"/>
                <a:cs typeface="B Nazanin" panose="00000400000000000000" pitchFamily="2" charset="-78"/>
              </a:rPr>
              <a:t>در هر دور از آموزش، مدل کم‌کم ضرر کمتری تولید می‌کنه و بهتر یاد می‌گیره که خروجی درست رو تولید کنه</a:t>
            </a:r>
            <a:r>
              <a:rPr lang="en-US" sz="2100" kern="100" dirty="0">
                <a:effectLst/>
                <a:latin typeface="Calibri" panose="020F0502020204030204" pitchFamily="34" charset="0"/>
                <a:ea typeface="Calibri" panose="020F0502020204030204" pitchFamily="34" charset="0"/>
                <a:cs typeface="B Nazanin" panose="00000400000000000000" pitchFamily="2" charset="-78"/>
              </a:rPr>
              <a:t>.</a:t>
            </a:r>
            <a:endParaRPr lang="en-US" sz="2100" kern="1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12722858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5EC65CD7-5AC9-E008-0DD1-915D9835361E}"/>
              </a:ext>
            </a:extLst>
          </p:cNvPr>
          <p:cNvSpPr txBox="1"/>
          <p:nvPr/>
        </p:nvSpPr>
        <p:spPr>
          <a:xfrm>
            <a:off x="6475750" y="1711747"/>
            <a:ext cx="5235313" cy="4119076"/>
          </a:xfrm>
          <a:prstGeom prst="rect">
            <a:avLst/>
          </a:prstGeom>
          <a:noFill/>
        </p:spPr>
        <p:txBody>
          <a:bodyPr wrap="square">
            <a:spAutoFit/>
          </a:bodyPr>
          <a:lstStyle/>
          <a:p>
            <a:pPr algn="just" rtl="1">
              <a:lnSpc>
                <a:spcPct val="150000"/>
              </a:lnSpc>
              <a:spcAft>
                <a:spcPts val="800"/>
              </a:spcAft>
              <a:buNone/>
            </a:pPr>
            <a:r>
              <a:rPr lang="prs-AF" sz="2800" b="1" kern="100" dirty="0">
                <a:effectLst/>
                <a:latin typeface="Calibri" panose="020F0502020204030204" pitchFamily="34" charset="0"/>
                <a:ea typeface="Calibri" panose="020F0502020204030204" pitchFamily="34" charset="0"/>
                <a:cs typeface="B Nazanin" panose="00000400000000000000" pitchFamily="2" charset="-78"/>
              </a:rPr>
              <a:t>معرفی ترنسفور ها </a:t>
            </a:r>
            <a:endParaRPr lang="en-US" sz="2000" kern="100" dirty="0">
              <a:effectLst/>
              <a:latin typeface="Calibri" panose="020F0502020204030204" pitchFamily="34" charset="0"/>
              <a:ea typeface="Calibri" panose="020F0502020204030204" pitchFamily="34" charset="0"/>
              <a:cs typeface="Arial" panose="020B0604020202020204" pitchFamily="34" charset="0"/>
            </a:endParaRPr>
          </a:p>
          <a:p>
            <a:pPr algn="just" rtl="1">
              <a:lnSpc>
                <a:spcPct val="150000"/>
              </a:lnSpc>
              <a:spcAft>
                <a:spcPts val="800"/>
              </a:spcAft>
            </a:pPr>
            <a:r>
              <a:rPr lang="prs-AF" sz="2400" kern="100" dirty="0">
                <a:effectLst/>
                <a:latin typeface="Calibri" panose="020F0502020204030204" pitchFamily="34" charset="0"/>
                <a:ea typeface="Calibri" panose="020F0502020204030204" pitchFamily="34" charset="0"/>
                <a:cs typeface="B Nazanin" panose="00000400000000000000" pitchFamily="2" charset="-78"/>
              </a:rPr>
              <a:t>ترنسفورمرها نوعی معماری شبکه عصبی قدرتمند هستند که انقلاب بزرگی در پردازش زبان طبیعی (</a:t>
            </a:r>
            <a:r>
              <a:rPr lang="en-US" sz="2400" kern="100" dirty="0">
                <a:effectLst/>
                <a:latin typeface="Calibri" panose="020F0502020204030204" pitchFamily="34" charset="0"/>
                <a:ea typeface="Calibri" panose="020F0502020204030204" pitchFamily="34" charset="0"/>
                <a:cs typeface="B Nazanin" panose="00000400000000000000" pitchFamily="2" charset="-78"/>
              </a:rPr>
              <a:t>NLP</a:t>
            </a:r>
            <a:r>
              <a:rPr lang="prs-AF" sz="2400" kern="100" dirty="0">
                <a:effectLst/>
                <a:latin typeface="Calibri" panose="020F0502020204030204" pitchFamily="34" charset="0"/>
                <a:ea typeface="Calibri" panose="020F0502020204030204" pitchFamily="34" charset="0"/>
                <a:cs typeface="B Nazanin" panose="00000400000000000000" pitchFamily="2" charset="-78"/>
              </a:rPr>
              <a:t>) و سایر وظایف ترتیب به ترتیب ایجاد کرده‌اند. این معماری‌ها در کاربردهای متنوعی از جمله ترجمه ماشینی، خلاصه‌سازی متن و مدل‌سازی زبان استفاده می‌شوند.</a:t>
            </a:r>
            <a:endParaRPr lang="en-US" sz="2000" kern="1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7" name="Picture Placeholder 6">
            <a:extLst>
              <a:ext uri="{FF2B5EF4-FFF2-40B4-BE49-F238E27FC236}">
                <a16:creationId xmlns:a16="http://schemas.microsoft.com/office/drawing/2014/main" id="{ADFF0A61-3603-5318-C209-F41F2928396A}"/>
              </a:ext>
            </a:extLst>
          </p:cNvPr>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l="1338" r="1338"/>
          <a:stretch>
            <a:fillRect/>
          </a:stretch>
        </p:blipFill>
        <p:spPr>
          <a:xfrm>
            <a:off x="302172" y="169972"/>
            <a:ext cx="5793828" cy="651805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23658628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E79B1857-E441-05E2-5A62-558AF56A837F}"/>
              </a:ext>
            </a:extLst>
          </p:cNvPr>
          <p:cNvSpPr txBox="1"/>
          <p:nvPr/>
        </p:nvSpPr>
        <p:spPr>
          <a:xfrm>
            <a:off x="674557" y="214065"/>
            <a:ext cx="11107711" cy="1496820"/>
          </a:xfrm>
          <a:prstGeom prst="rect">
            <a:avLst/>
          </a:prstGeom>
          <a:noFill/>
        </p:spPr>
        <p:txBody>
          <a:bodyPr wrap="square">
            <a:spAutoFit/>
          </a:bodyPr>
          <a:lstStyle/>
          <a:p>
            <a:pPr algn="r" rtl="1">
              <a:lnSpc>
                <a:spcPct val="115000"/>
              </a:lnSpc>
              <a:spcAft>
                <a:spcPts val="800"/>
              </a:spcAft>
              <a:buNone/>
            </a:pPr>
            <a:r>
              <a:rPr lang="ar-SA" sz="2400" b="1" kern="100" dirty="0">
                <a:effectLst/>
                <a:latin typeface="Calibri" panose="020F0502020204030204" pitchFamily="34" charset="0"/>
                <a:ea typeface="Calibri" panose="020F0502020204030204" pitchFamily="34" charset="0"/>
                <a:cs typeface="B Nazanin" panose="00000400000000000000" pitchFamily="2" charset="-78"/>
              </a:rPr>
              <a:t>ارزیابی</a:t>
            </a:r>
            <a:endParaRPr lang="en-US" sz="2400" kern="1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r" rtl="1">
              <a:lnSpc>
                <a:spcPct val="115000"/>
              </a:lnSpc>
              <a:spcAft>
                <a:spcPts val="800"/>
              </a:spcAft>
              <a:buFont typeface="Symbol" panose="05050102010706020507" pitchFamily="18" charset="2"/>
              <a:buChar char=""/>
            </a:pPr>
            <a:r>
              <a:rPr lang="ar-SA" sz="2400" b="1" kern="100" dirty="0">
                <a:effectLst/>
                <a:latin typeface="Calibri" panose="020F0502020204030204" pitchFamily="34" charset="0"/>
                <a:ea typeface="Calibri" panose="020F0502020204030204" pitchFamily="34" charset="0"/>
                <a:cs typeface="B Nazanin" panose="00000400000000000000" pitchFamily="2" charset="-78"/>
              </a:rPr>
              <a:t>تابع کمک ترجمه</a:t>
            </a:r>
            <a:r>
              <a:rPr lang="en-US" sz="2400" b="1" kern="100" dirty="0">
                <a:effectLst/>
                <a:latin typeface="Calibri" panose="020F0502020204030204" pitchFamily="34" charset="0"/>
                <a:ea typeface="Calibri" panose="020F0502020204030204" pitchFamily="34" charset="0"/>
                <a:cs typeface="B Nazanin" panose="00000400000000000000" pitchFamily="2" charset="-78"/>
              </a:rPr>
              <a:t> </a:t>
            </a:r>
            <a:r>
              <a:rPr kumimoji="0" lang="en-US" altLang="en-US" sz="24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(Translation Helper Function) </a:t>
            </a:r>
            <a:endParaRPr lang="en-US" sz="2100" b="1" kern="100" dirty="0">
              <a:effectLst/>
              <a:latin typeface="Calibri" panose="020F0502020204030204" pitchFamily="34" charset="0"/>
              <a:ea typeface="Calibri" panose="020F0502020204030204" pitchFamily="34" charset="0"/>
              <a:cs typeface="B Nazanin" panose="00000400000000000000" pitchFamily="2" charset="-78"/>
            </a:endParaRPr>
          </a:p>
          <a:p>
            <a:pPr lvl="0" algn="r" rtl="1">
              <a:lnSpc>
                <a:spcPct val="115000"/>
              </a:lnSpc>
              <a:spcAft>
                <a:spcPts val="800"/>
              </a:spcAft>
            </a:pPr>
            <a:endParaRPr lang="en-US" sz="21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FE192688-B3E1-08CD-4353-52B2F01C8120}"/>
              </a:ext>
            </a:extLst>
          </p:cNvPr>
          <p:cNvSpPr>
            <a:spLocks noChangeArrowheads="1"/>
          </p:cNvSpPr>
          <p:nvPr/>
        </p:nvSpPr>
        <p:spPr bwMode="auto">
          <a:xfrm>
            <a:off x="674557" y="1400833"/>
            <a:ext cx="11047750" cy="5043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r" defTabSz="914400" rtl="1" eaLnBrk="0" fontAlgn="base" latinLnBrk="0" hangingPunct="0">
              <a:lnSpc>
                <a:spcPct val="150000"/>
              </a:lnSpc>
              <a:spcBef>
                <a:spcPct val="0"/>
              </a:spcBef>
              <a:spcAft>
                <a:spcPct val="0"/>
              </a:spcAft>
              <a:buClrTx/>
              <a:buSzTx/>
              <a:buFontTx/>
              <a:buNone/>
              <a:tabLst/>
            </a:pPr>
            <a:r>
              <a:rPr kumimoji="0" lang="ar-SA" altLang="en-US" sz="1800" b="0" i="0" u="none" strike="noStrike" cap="none" normalizeH="0" baseline="0" dirty="0">
                <a:ln>
                  <a:noFill/>
                </a:ln>
                <a:solidFill>
                  <a:schemeClr val="tx1"/>
                </a:solidFill>
                <a:effectLst/>
                <a:latin typeface="Arial" panose="020B0604020202020204" pitchFamily="34" charset="0"/>
                <a:cs typeface="B Nazanin" panose="00000400000000000000" pitchFamily="2" charset="-78"/>
              </a:rPr>
              <a:t>تابع کمک ترجمه</a:t>
            </a:r>
            <a:r>
              <a:rPr kumimoji="0" lang="en-US" altLang="en-US" sz="1800" b="0" i="0" u="none" strike="noStrike" cap="none" normalizeH="0" baseline="0" dirty="0">
                <a:ln>
                  <a:noFill/>
                </a:ln>
                <a:solidFill>
                  <a:schemeClr val="tx1"/>
                </a:solidFill>
                <a:effectLst/>
                <a:latin typeface="Arial" panose="020B0604020202020204" pitchFamily="34" charset="0"/>
                <a:cs typeface="B Nazanin" panose="00000400000000000000" pitchFamily="2" charset="-78"/>
              </a:rPr>
              <a:t> (Translation Helper Function) </a:t>
            </a:r>
            <a:r>
              <a:rPr kumimoji="0" lang="ar-SA" altLang="en-US" sz="1800" b="0" i="0" u="none" strike="noStrike" cap="none" normalizeH="0" baseline="0" dirty="0">
                <a:ln>
                  <a:noFill/>
                </a:ln>
                <a:solidFill>
                  <a:schemeClr val="tx1"/>
                </a:solidFill>
                <a:effectLst/>
                <a:latin typeface="Arial" panose="020B0604020202020204" pitchFamily="34" charset="0"/>
                <a:cs typeface="B Nazanin" panose="00000400000000000000" pitchFamily="2" charset="-78"/>
              </a:rPr>
              <a:t>یکی از اجزای کلیدی در پیاده‌سازی مدل‌های ترنسفورمر برای ترجمه ماشینی است. این تابع معمولاً در مرحله‌ی ارزیابی</a:t>
            </a:r>
            <a:r>
              <a:rPr kumimoji="0" lang="en-US" altLang="en-US" sz="1800" b="0" i="0" u="none" strike="noStrike" cap="none" normalizeH="0" baseline="0" dirty="0">
                <a:ln>
                  <a:noFill/>
                </a:ln>
                <a:solidFill>
                  <a:schemeClr val="tx1"/>
                </a:solidFill>
                <a:effectLst/>
                <a:latin typeface="Arial" panose="020B0604020202020204" pitchFamily="34" charset="0"/>
                <a:cs typeface="B Nazanin" panose="00000400000000000000" pitchFamily="2" charset="-78"/>
              </a:rPr>
              <a:t> (Inference/Test) </a:t>
            </a:r>
            <a:r>
              <a:rPr kumimoji="0" lang="ar-SA" altLang="en-US" sz="1800" b="0" i="0" u="none" strike="noStrike" cap="none" normalizeH="0" baseline="0" dirty="0">
                <a:ln>
                  <a:noFill/>
                </a:ln>
                <a:solidFill>
                  <a:schemeClr val="tx1"/>
                </a:solidFill>
                <a:effectLst/>
                <a:latin typeface="Arial" panose="020B0604020202020204" pitchFamily="34" charset="0"/>
                <a:cs typeface="B Nazanin" panose="00000400000000000000" pitchFamily="2" charset="-78"/>
              </a:rPr>
              <a:t>مورد استفاده قرار می‌گیرد و مسئول تولید ترجمه به‌صورت خودبازگشتی</a:t>
            </a:r>
            <a:r>
              <a:rPr kumimoji="0" lang="en-US" altLang="en-US" sz="1800" b="0" i="0" u="none" strike="noStrike" cap="none" normalizeH="0" baseline="0" dirty="0">
                <a:ln>
                  <a:noFill/>
                </a:ln>
                <a:solidFill>
                  <a:schemeClr val="tx1"/>
                </a:solidFill>
                <a:effectLst/>
                <a:latin typeface="Arial" panose="020B0604020202020204" pitchFamily="34" charset="0"/>
                <a:cs typeface="B Nazanin" panose="00000400000000000000" pitchFamily="2" charset="-78"/>
              </a:rPr>
              <a:t> (Autoregressive) </a:t>
            </a:r>
            <a:r>
              <a:rPr kumimoji="0" lang="ar-SA" altLang="en-US" sz="1800" b="0" i="0" u="none" strike="noStrike" cap="none" normalizeH="0" baseline="0" dirty="0">
                <a:ln>
                  <a:noFill/>
                </a:ln>
                <a:solidFill>
                  <a:schemeClr val="tx1"/>
                </a:solidFill>
                <a:effectLst/>
                <a:latin typeface="Arial" panose="020B0604020202020204" pitchFamily="34" charset="0"/>
                <a:cs typeface="B Nazanin" panose="00000400000000000000" pitchFamily="2" charset="-78"/>
              </a:rPr>
              <a:t>است</a:t>
            </a:r>
            <a:r>
              <a:rPr kumimoji="0" lang="en-US" altLang="en-US" sz="1800" b="0" i="0" u="none" strike="noStrike" cap="none" normalizeH="0" baseline="0" dirty="0">
                <a:ln>
                  <a:noFill/>
                </a:ln>
                <a:solidFill>
                  <a:schemeClr val="tx1"/>
                </a:solidFill>
                <a:effectLst/>
                <a:latin typeface="Arial" panose="020B0604020202020204" pitchFamily="34" charset="0"/>
                <a:cs typeface="B Nazanin" panose="00000400000000000000" pitchFamily="2" charset="-78"/>
              </a:rPr>
              <a:t>.</a:t>
            </a:r>
            <a:br>
              <a:rPr kumimoji="0" lang="en-US" altLang="en-US" sz="1800" b="0" i="0" u="none" strike="noStrike" cap="none" normalizeH="0" baseline="0" dirty="0">
                <a:ln>
                  <a:noFill/>
                </a:ln>
                <a:solidFill>
                  <a:schemeClr val="tx1"/>
                </a:solidFill>
                <a:effectLst/>
                <a:latin typeface="Arial" panose="020B0604020202020204" pitchFamily="34" charset="0"/>
                <a:cs typeface="B Nazanin" panose="00000400000000000000" pitchFamily="2" charset="-78"/>
              </a:rPr>
            </a:br>
            <a:r>
              <a:rPr kumimoji="0" lang="ar-SA" altLang="en-US" sz="1800" b="0" i="0" u="none" strike="noStrike" cap="none" normalizeH="0" baseline="0" dirty="0">
                <a:ln>
                  <a:noFill/>
                </a:ln>
                <a:solidFill>
                  <a:schemeClr val="tx1"/>
                </a:solidFill>
                <a:effectLst/>
                <a:latin typeface="Arial" panose="020B0604020202020204" pitchFamily="34" charset="0"/>
                <a:cs typeface="B Nazanin" panose="00000400000000000000" pitchFamily="2" charset="-78"/>
              </a:rPr>
              <a:t>در این فرایند، ابتدا جمله‌ی ورودی به بخش</a:t>
            </a:r>
            <a:r>
              <a:rPr kumimoji="0" lang="en-US" altLang="en-US" sz="1800" b="0" i="0" u="none" strike="noStrike" cap="none" normalizeH="0" baseline="0" dirty="0">
                <a:ln>
                  <a:noFill/>
                </a:ln>
                <a:solidFill>
                  <a:schemeClr val="tx1"/>
                </a:solidFill>
                <a:effectLst/>
                <a:latin typeface="Arial" panose="020B0604020202020204" pitchFamily="34" charset="0"/>
                <a:cs typeface="B Nazanin" panose="00000400000000000000" pitchFamily="2" charset="-78"/>
              </a:rPr>
              <a:t> Encoder </a:t>
            </a:r>
            <a:r>
              <a:rPr kumimoji="0" lang="ar-SA" altLang="en-US" sz="1800" b="0" i="0" u="none" strike="noStrike" cap="none" normalizeH="0" baseline="0" dirty="0">
                <a:ln>
                  <a:noFill/>
                </a:ln>
                <a:solidFill>
                  <a:schemeClr val="tx1"/>
                </a:solidFill>
                <a:effectLst/>
                <a:latin typeface="Arial" panose="020B0604020202020204" pitchFamily="34" charset="0"/>
                <a:cs typeface="B Nazanin" panose="00000400000000000000" pitchFamily="2" charset="-78"/>
              </a:rPr>
              <a:t>مدل داده می‌شود تا نمایش برداری آن استخراج گردد. این بردار سپس به‌عنوان ورودی ثابت به</a:t>
            </a:r>
            <a:r>
              <a:rPr kumimoji="0" lang="en-US" altLang="en-US" sz="1800" b="0" i="0" u="none" strike="noStrike" cap="none" normalizeH="0" baseline="0" dirty="0">
                <a:ln>
                  <a:noFill/>
                </a:ln>
                <a:solidFill>
                  <a:schemeClr val="tx1"/>
                </a:solidFill>
                <a:effectLst/>
                <a:latin typeface="Arial" panose="020B0604020202020204" pitchFamily="34" charset="0"/>
                <a:cs typeface="B Nazanin" panose="00000400000000000000" pitchFamily="2" charset="-78"/>
              </a:rPr>
              <a:t> Decoder </a:t>
            </a:r>
            <a:r>
              <a:rPr kumimoji="0" lang="ar-SA" altLang="en-US" sz="1800" b="0" i="0" u="none" strike="noStrike" cap="none" normalizeH="0" baseline="0" dirty="0">
                <a:ln>
                  <a:noFill/>
                </a:ln>
                <a:solidFill>
                  <a:schemeClr val="tx1"/>
                </a:solidFill>
                <a:effectLst/>
                <a:latin typeface="Arial" panose="020B0604020202020204" pitchFamily="34" charset="0"/>
                <a:cs typeface="B Nazanin" panose="00000400000000000000" pitchFamily="2" charset="-78"/>
              </a:rPr>
              <a:t>منتقل می‌شود. در سمت</a:t>
            </a:r>
            <a:r>
              <a:rPr kumimoji="0" lang="en-US" altLang="en-US" sz="1800" b="0" i="0" u="none" strike="noStrike" cap="none" normalizeH="0" baseline="0" dirty="0">
                <a:ln>
                  <a:noFill/>
                </a:ln>
                <a:solidFill>
                  <a:schemeClr val="tx1"/>
                </a:solidFill>
                <a:effectLst/>
                <a:latin typeface="Arial" panose="020B0604020202020204" pitchFamily="34" charset="0"/>
                <a:cs typeface="B Nazanin" panose="00000400000000000000" pitchFamily="2" charset="-78"/>
              </a:rPr>
              <a:t> Decoder، </a:t>
            </a:r>
            <a:r>
              <a:rPr kumimoji="0" lang="ar-SA" altLang="en-US" sz="1800" b="0" i="0" u="none" strike="noStrike" cap="none" normalizeH="0" baseline="0" dirty="0">
                <a:ln>
                  <a:noFill/>
                </a:ln>
                <a:solidFill>
                  <a:schemeClr val="tx1"/>
                </a:solidFill>
                <a:effectLst/>
                <a:latin typeface="Arial" panose="020B0604020202020204" pitchFamily="34" charset="0"/>
                <a:cs typeface="B Nazanin" panose="00000400000000000000" pitchFamily="2" charset="-78"/>
              </a:rPr>
              <a:t>تابع کمک ترجمه کار خود را با یک توکن شروع</a:t>
            </a:r>
            <a:r>
              <a:rPr kumimoji="0" lang="en-US" altLang="en-US" sz="1800" b="0" i="0" u="none" strike="noStrike" cap="none" normalizeH="0" baseline="0" dirty="0">
                <a:ln>
                  <a:noFill/>
                </a:ln>
                <a:solidFill>
                  <a:schemeClr val="tx1"/>
                </a:solidFill>
                <a:effectLst/>
                <a:latin typeface="Arial" panose="020B0604020202020204" pitchFamily="34" charset="0"/>
                <a:cs typeface="B Nazanin" panose="00000400000000000000" pitchFamily="2" charset="-78"/>
              </a:rPr>
              <a:t> </a:t>
            </a:r>
            <a:r>
              <a:rPr kumimoji="0" lang="fa-IR" altLang="en-US" sz="1800" b="0" i="0" u="none" strike="noStrike" cap="none" normalizeH="0" baseline="0" dirty="0">
                <a:ln>
                  <a:noFill/>
                </a:ln>
                <a:solidFill>
                  <a:schemeClr val="tx1"/>
                </a:solidFill>
                <a:effectLst/>
                <a:latin typeface="Arial" panose="020B0604020202020204" pitchFamily="34" charset="0"/>
                <a:cs typeface="B Nazanin" panose="00000400000000000000" pitchFamily="2" charset="-78"/>
              </a:rPr>
              <a:t>(</a:t>
            </a:r>
            <a:r>
              <a:rPr kumimoji="0" lang="ar-SA" altLang="en-US" sz="1800" b="0" i="0" u="none" strike="noStrike" cap="none" normalizeH="0" baseline="0" dirty="0">
                <a:ln>
                  <a:noFill/>
                </a:ln>
                <a:solidFill>
                  <a:schemeClr val="tx1"/>
                </a:solidFill>
                <a:effectLst/>
                <a:latin typeface="Arial" panose="020B0604020202020204" pitchFamily="34" charset="0"/>
                <a:cs typeface="B Nazanin" panose="00000400000000000000" pitchFamily="2" charset="-78"/>
              </a:rPr>
              <a:t>مانند</a:t>
            </a:r>
            <a:r>
              <a:rPr kumimoji="0" lang="en-US" altLang="en-US" sz="1800" b="0" i="0" u="none" strike="noStrike" cap="none" normalizeH="0" baseline="0" dirty="0">
                <a:ln>
                  <a:noFill/>
                </a:ln>
                <a:solidFill>
                  <a:schemeClr val="tx1"/>
                </a:solidFill>
                <a:effectLst/>
                <a:latin typeface="Arial" panose="020B0604020202020204" pitchFamily="34" charset="0"/>
                <a:cs typeface="B Nazanin" panose="00000400000000000000" pitchFamily="2" charset="-78"/>
              </a:rPr>
              <a:t>&lt;start&gt; </a:t>
            </a:r>
            <a:r>
              <a:rPr kumimoji="0" lang="fa-IR" altLang="en-US" sz="1800" b="0" i="0" u="none" strike="noStrike" cap="none" normalizeH="0" baseline="0" dirty="0">
                <a:ln>
                  <a:noFill/>
                </a:ln>
                <a:solidFill>
                  <a:schemeClr val="tx1"/>
                </a:solidFill>
                <a:effectLst/>
                <a:latin typeface="Arial" panose="020B0604020202020204" pitchFamily="34" charset="0"/>
                <a:cs typeface="B Nazanin" panose="00000400000000000000" pitchFamily="2" charset="-78"/>
              </a:rPr>
              <a:t>) </a:t>
            </a:r>
            <a:r>
              <a:rPr kumimoji="0" lang="ar-SA" altLang="en-US" sz="1800" b="0" i="0" u="none" strike="noStrike" cap="none" normalizeH="0" baseline="0" dirty="0">
                <a:ln>
                  <a:noFill/>
                </a:ln>
                <a:solidFill>
                  <a:schemeClr val="tx1"/>
                </a:solidFill>
                <a:effectLst/>
                <a:latin typeface="Arial" panose="020B0604020202020204" pitchFamily="34" charset="0"/>
                <a:cs typeface="B Nazanin" panose="00000400000000000000" pitchFamily="2" charset="-78"/>
              </a:rPr>
              <a:t>آغاز کرده و در هر مرحله، توکن بعدی را بر اساس خروجی مدل پیش‌بینی می‌کند</a:t>
            </a:r>
            <a:r>
              <a:rPr kumimoji="0" lang="en-US" altLang="en-US" sz="1800" b="0" i="0" u="none" strike="noStrike" cap="none" normalizeH="0" baseline="0" dirty="0">
                <a:ln>
                  <a:noFill/>
                </a:ln>
                <a:solidFill>
                  <a:schemeClr val="tx1"/>
                </a:solidFill>
                <a:effectLst/>
                <a:latin typeface="Arial" panose="020B0604020202020204" pitchFamily="34" charset="0"/>
                <a:cs typeface="B Nazanin" panose="00000400000000000000" pitchFamily="2" charset="-78"/>
              </a:rPr>
              <a:t>.</a:t>
            </a:r>
            <a:br>
              <a:rPr kumimoji="0" lang="en-US" altLang="en-US" sz="1800" b="0" i="0" u="none" strike="noStrike" cap="none" normalizeH="0" baseline="0" dirty="0">
                <a:ln>
                  <a:noFill/>
                </a:ln>
                <a:solidFill>
                  <a:schemeClr val="tx1"/>
                </a:solidFill>
                <a:effectLst/>
                <a:latin typeface="Arial" panose="020B0604020202020204" pitchFamily="34" charset="0"/>
                <a:cs typeface="B Nazanin" panose="00000400000000000000" pitchFamily="2" charset="-78"/>
              </a:rPr>
            </a:br>
            <a:r>
              <a:rPr kumimoji="0" lang="ar-SA" altLang="en-US" sz="1800" b="0" i="0" u="none" strike="noStrike" cap="none" normalizeH="0" baseline="0" dirty="0">
                <a:ln>
                  <a:noFill/>
                </a:ln>
                <a:solidFill>
                  <a:schemeClr val="tx1"/>
                </a:solidFill>
                <a:effectLst/>
                <a:latin typeface="Arial" panose="020B0604020202020204" pitchFamily="34" charset="0"/>
                <a:cs typeface="B Nazanin" panose="00000400000000000000" pitchFamily="2" charset="-78"/>
              </a:rPr>
              <a:t>پس از تولید هر توکن، آن را به توالی ترجمه‌شده اضافه کرده و توالی جدید را دوباره به</a:t>
            </a:r>
            <a:r>
              <a:rPr kumimoji="0" lang="en-US" altLang="en-US" sz="1800" b="0" i="0" u="none" strike="noStrike" cap="none" normalizeH="0" baseline="0" dirty="0">
                <a:ln>
                  <a:noFill/>
                </a:ln>
                <a:solidFill>
                  <a:schemeClr val="tx1"/>
                </a:solidFill>
                <a:effectLst/>
                <a:latin typeface="Arial" panose="020B0604020202020204" pitchFamily="34" charset="0"/>
                <a:cs typeface="B Nazanin" panose="00000400000000000000" pitchFamily="2" charset="-78"/>
              </a:rPr>
              <a:t> Decoder </a:t>
            </a:r>
            <a:r>
              <a:rPr kumimoji="0" lang="ar-SA" altLang="en-US" sz="1800" b="0" i="0" u="none" strike="noStrike" cap="none" normalizeH="0" baseline="0" dirty="0">
                <a:ln>
                  <a:noFill/>
                </a:ln>
                <a:solidFill>
                  <a:schemeClr val="tx1"/>
                </a:solidFill>
                <a:effectLst/>
                <a:latin typeface="Arial" panose="020B0604020202020204" pitchFamily="34" charset="0"/>
                <a:cs typeface="B Nazanin" panose="00000400000000000000" pitchFamily="2" charset="-78"/>
              </a:rPr>
              <a:t>می‌فرستد تا توکن بعدی را تولید کند. این روند تا رسیدن به توکن پایان</a:t>
            </a:r>
            <a:r>
              <a:rPr kumimoji="0" lang="en-US" altLang="en-US" sz="1800" b="0" i="0" u="none" strike="noStrike" cap="none" normalizeH="0" baseline="0" dirty="0">
                <a:ln>
                  <a:noFill/>
                </a:ln>
                <a:solidFill>
                  <a:schemeClr val="tx1"/>
                </a:solidFill>
                <a:effectLst/>
                <a:latin typeface="Arial" panose="020B0604020202020204" pitchFamily="34" charset="0"/>
                <a:cs typeface="B Nazanin" panose="00000400000000000000" pitchFamily="2" charset="-78"/>
              </a:rPr>
              <a:t> </a:t>
            </a:r>
            <a:r>
              <a:rPr kumimoji="0" lang="fa-IR" altLang="en-US" sz="1800" b="0" i="0" u="none" strike="noStrike" cap="none" normalizeH="0" baseline="0" dirty="0">
                <a:ln>
                  <a:noFill/>
                </a:ln>
                <a:solidFill>
                  <a:schemeClr val="tx1"/>
                </a:solidFill>
                <a:effectLst/>
                <a:latin typeface="Arial" panose="020B0604020202020204" pitchFamily="34" charset="0"/>
                <a:cs typeface="B Nazanin" panose="00000400000000000000" pitchFamily="2" charset="-78"/>
              </a:rPr>
              <a:t>(</a:t>
            </a:r>
            <a:r>
              <a:rPr kumimoji="0" lang="ar-SA" altLang="en-US" sz="1800" b="0" i="0" u="none" strike="noStrike" cap="none" normalizeH="0" baseline="0" dirty="0">
                <a:ln>
                  <a:noFill/>
                </a:ln>
                <a:solidFill>
                  <a:schemeClr val="tx1"/>
                </a:solidFill>
                <a:effectLst/>
                <a:latin typeface="Arial" panose="020B0604020202020204" pitchFamily="34" charset="0"/>
                <a:cs typeface="B Nazanin" panose="00000400000000000000" pitchFamily="2" charset="-78"/>
              </a:rPr>
              <a:t>مثلاً</a:t>
            </a:r>
            <a:r>
              <a:rPr kumimoji="0" lang="en-US" altLang="en-US" sz="1800" b="0" i="0" u="none" strike="noStrike" cap="none" normalizeH="0" baseline="0" dirty="0">
                <a:ln>
                  <a:noFill/>
                </a:ln>
                <a:solidFill>
                  <a:schemeClr val="tx1"/>
                </a:solidFill>
                <a:effectLst/>
                <a:latin typeface="Arial" panose="020B0604020202020204" pitchFamily="34" charset="0"/>
                <a:cs typeface="B Nazanin" panose="00000400000000000000" pitchFamily="2" charset="-78"/>
              </a:rPr>
              <a:t>&lt;end&gt; </a:t>
            </a:r>
            <a:r>
              <a:rPr kumimoji="0" lang="fa-IR" altLang="en-US" sz="1800" b="0" i="0" u="none" strike="noStrike" cap="none" normalizeH="0" baseline="0" dirty="0">
                <a:ln>
                  <a:noFill/>
                </a:ln>
                <a:solidFill>
                  <a:schemeClr val="tx1"/>
                </a:solidFill>
                <a:effectLst/>
                <a:latin typeface="Arial" panose="020B0604020202020204" pitchFamily="34" charset="0"/>
                <a:cs typeface="B Nazanin" panose="00000400000000000000" pitchFamily="2" charset="-78"/>
              </a:rPr>
              <a:t>) </a:t>
            </a:r>
            <a:r>
              <a:rPr kumimoji="0" lang="ar-SA" altLang="en-US" sz="1800" b="0" i="0" u="none" strike="noStrike" cap="none" normalizeH="0" baseline="0" dirty="0">
                <a:ln>
                  <a:noFill/>
                </a:ln>
                <a:solidFill>
                  <a:schemeClr val="tx1"/>
                </a:solidFill>
                <a:effectLst/>
                <a:latin typeface="Arial" panose="020B0604020202020204" pitchFamily="34" charset="0"/>
                <a:cs typeface="B Nazanin" panose="00000400000000000000" pitchFamily="2" charset="-78"/>
              </a:rPr>
              <a:t>یا رسیدن به </a:t>
            </a:r>
            <a:r>
              <a:rPr kumimoji="0" lang="ar-SA" altLang="en-US" sz="1800" b="1" i="0" u="none" strike="noStrike" cap="none" normalizeH="0" baseline="0" dirty="0">
                <a:ln>
                  <a:noFill/>
                </a:ln>
                <a:solidFill>
                  <a:schemeClr val="tx1"/>
                </a:solidFill>
                <a:effectLst/>
                <a:latin typeface="Arial" panose="020B0604020202020204" pitchFamily="34" charset="0"/>
                <a:cs typeface="B Nazanin" panose="00000400000000000000" pitchFamily="2" charset="-78"/>
              </a:rPr>
              <a:t>حداکثر طول مجاز جمله </a:t>
            </a:r>
            <a:r>
              <a:rPr kumimoji="0" lang="ar-SA" altLang="en-US" sz="1800" b="0" i="0" u="none" strike="noStrike" cap="none" normalizeH="0" baseline="0" dirty="0">
                <a:ln>
                  <a:noFill/>
                </a:ln>
                <a:solidFill>
                  <a:schemeClr val="tx1"/>
                </a:solidFill>
                <a:effectLst/>
                <a:latin typeface="Arial" panose="020B0604020202020204" pitchFamily="34" charset="0"/>
                <a:cs typeface="B Nazanin" panose="00000400000000000000" pitchFamily="2" charset="-78"/>
              </a:rPr>
              <a:t>ادامه می‌یابد</a:t>
            </a:r>
            <a:r>
              <a:rPr kumimoji="0" lang="en-US" altLang="en-US" sz="1800" b="0" i="0" u="none" strike="noStrike" cap="none" normalizeH="0" baseline="0" dirty="0">
                <a:ln>
                  <a:noFill/>
                </a:ln>
                <a:solidFill>
                  <a:schemeClr val="tx1"/>
                </a:solidFill>
                <a:effectLst/>
                <a:latin typeface="Arial" panose="020B0604020202020204" pitchFamily="34" charset="0"/>
                <a:cs typeface="B Nazanin" panose="00000400000000000000" pitchFamily="2" charset="-78"/>
              </a:rPr>
              <a:t>.</a:t>
            </a:r>
            <a:br>
              <a:rPr kumimoji="0" lang="en-US" altLang="en-US" sz="1800" b="0" i="0" u="none" strike="noStrike" cap="none" normalizeH="0" baseline="0" dirty="0">
                <a:ln>
                  <a:noFill/>
                </a:ln>
                <a:solidFill>
                  <a:schemeClr val="tx1"/>
                </a:solidFill>
                <a:effectLst/>
                <a:latin typeface="Arial" panose="020B0604020202020204" pitchFamily="34" charset="0"/>
                <a:cs typeface="B Nazanin" panose="00000400000000000000" pitchFamily="2" charset="-78"/>
              </a:rPr>
            </a:br>
            <a:r>
              <a:rPr kumimoji="0" lang="ar-SA" altLang="en-US" sz="1800" b="0" i="0" u="none" strike="noStrike" cap="none" normalizeH="0" baseline="0" dirty="0">
                <a:ln>
                  <a:noFill/>
                </a:ln>
                <a:solidFill>
                  <a:schemeClr val="tx1"/>
                </a:solidFill>
                <a:effectLst/>
                <a:latin typeface="Arial" panose="020B0604020202020204" pitchFamily="34" charset="0"/>
                <a:cs typeface="B Nazanin" panose="00000400000000000000" pitchFamily="2" charset="-78"/>
              </a:rPr>
              <a:t>تابع کمک ترجمه درواقع مانند یک حلقه‌ی تکرار</a:t>
            </a:r>
            <a:r>
              <a:rPr kumimoji="0" lang="en-US" altLang="en-US" sz="1800" b="0" i="0" u="none" strike="noStrike" cap="none" normalizeH="0" baseline="0" dirty="0">
                <a:ln>
                  <a:noFill/>
                </a:ln>
                <a:solidFill>
                  <a:schemeClr val="tx1"/>
                </a:solidFill>
                <a:effectLst/>
                <a:latin typeface="Arial" panose="020B0604020202020204" pitchFamily="34" charset="0"/>
                <a:cs typeface="B Nazanin" panose="00000400000000000000" pitchFamily="2" charset="-78"/>
              </a:rPr>
              <a:t> (loop) </a:t>
            </a:r>
            <a:r>
              <a:rPr kumimoji="0" lang="ar-SA" altLang="en-US" sz="1800" b="0" i="0" u="none" strike="noStrike" cap="none" normalizeH="0" baseline="0" dirty="0">
                <a:ln>
                  <a:noFill/>
                </a:ln>
                <a:solidFill>
                  <a:schemeClr val="tx1"/>
                </a:solidFill>
                <a:effectLst/>
                <a:latin typeface="Arial" panose="020B0604020202020204" pitchFamily="34" charset="0"/>
                <a:cs typeface="B Nazanin" panose="00000400000000000000" pitchFamily="2" charset="-78"/>
              </a:rPr>
              <a:t>عمل می‌کند که در هر مرحله، خروجی مرحله قبل را به‌عنوان ورودی مرحله‌ی بعدی استفاده می‌کند. این مکانیزم باعث می‌شود مدل بتواند ترجمه‌ای روان، معنادار و مرحله‌به‌مرحله تولید کند. همچنین چون در هر گام فقط از توکن‌های قبلی استفاده می‌شود، رفتار مدل بسیار شبیه به شرایط واقعی ترجمه در دنیای بیرون خواهد بود</a:t>
            </a:r>
            <a:r>
              <a:rPr kumimoji="0" lang="en-US" altLang="en-US" sz="1800" b="0" i="0" u="none" strike="noStrike" cap="none" normalizeH="0" baseline="0" dirty="0">
                <a:ln>
                  <a:noFill/>
                </a:ln>
                <a:solidFill>
                  <a:schemeClr val="tx1"/>
                </a:solidFill>
                <a:effectLst/>
                <a:latin typeface="Arial" panose="020B0604020202020204" pitchFamily="34" charset="0"/>
                <a:cs typeface="B Nazanin" panose="00000400000000000000" pitchFamily="2" charset="-78"/>
              </a:rPr>
              <a:t>.</a:t>
            </a:r>
            <a:br>
              <a:rPr kumimoji="0" lang="en-US" altLang="en-US" sz="1800" b="0" i="0" u="none" strike="noStrike" cap="none" normalizeH="0" baseline="0" dirty="0">
                <a:ln>
                  <a:noFill/>
                </a:ln>
                <a:solidFill>
                  <a:schemeClr val="tx1"/>
                </a:solidFill>
                <a:effectLst/>
                <a:latin typeface="Arial" panose="020B0604020202020204" pitchFamily="34" charset="0"/>
                <a:cs typeface="B Nazanin" panose="00000400000000000000" pitchFamily="2" charset="-78"/>
              </a:rPr>
            </a:br>
            <a:r>
              <a:rPr kumimoji="0" lang="ar-SA" altLang="en-US" sz="1800" b="0" i="0" u="none" strike="noStrike" cap="none" normalizeH="0" baseline="0" dirty="0">
                <a:ln>
                  <a:noFill/>
                </a:ln>
                <a:solidFill>
                  <a:schemeClr val="tx1"/>
                </a:solidFill>
                <a:effectLst/>
                <a:latin typeface="Arial" panose="020B0604020202020204" pitchFamily="34" charset="0"/>
                <a:cs typeface="B Nazanin" panose="00000400000000000000" pitchFamily="2" charset="-78"/>
              </a:rPr>
              <a:t>بنابراین، تابع کمک ترجمه یکی از اجزای حیاتی در ساختار مدل‌های ترنسفورمر است و بدون آن، امکان تولید خروجی متنی به شکل پیاپی و منطقی وجود نخواهد داشت</a:t>
            </a:r>
            <a:r>
              <a:rPr kumimoji="0" lang="en-US" altLang="en-US" sz="1800" b="0" i="0" u="none" strike="noStrike" cap="none" normalizeH="0" baseline="0" dirty="0">
                <a:ln>
                  <a:noFill/>
                </a:ln>
                <a:solidFill>
                  <a:schemeClr val="tx1"/>
                </a:solidFill>
                <a:effectLst/>
                <a:latin typeface="Arial" panose="020B0604020202020204" pitchFamily="34" charset="0"/>
                <a:cs typeface="B Nazanin" panose="00000400000000000000" pitchFamily="2" charset="-78"/>
              </a:rPr>
              <a:t>.</a:t>
            </a:r>
          </a:p>
        </p:txBody>
      </p:sp>
    </p:spTree>
    <p:extLst>
      <p:ext uri="{BB962C8B-B14F-4D97-AF65-F5344CB8AC3E}">
        <p14:creationId xmlns:p14="http://schemas.microsoft.com/office/powerpoint/2010/main" val="19845764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7692C32-7E8C-DB74-2E2E-39CED63C4653}"/>
              </a:ext>
            </a:extLst>
          </p:cNvPr>
          <p:cNvSpPr>
            <a:spLocks noGrp="1"/>
          </p:cNvSpPr>
          <p:nvPr>
            <p:ph type="sldNum" sz="quarter" idx="4"/>
          </p:nvPr>
        </p:nvSpPr>
        <p:spPr/>
        <p:txBody>
          <a:bodyPr/>
          <a:lstStyle/>
          <a:p>
            <a:fld id="{B5CEABB6-07DC-46E8-9B57-56EC44A396E5}" type="slidenum">
              <a:rPr lang="en-US" smtClean="0"/>
              <a:pPr/>
              <a:t>31</a:t>
            </a:fld>
            <a:endParaRPr lang="en-US" dirty="0"/>
          </a:p>
        </p:txBody>
      </p:sp>
      <p:sp>
        <p:nvSpPr>
          <p:cNvPr id="8" name="TextBox 7">
            <a:extLst>
              <a:ext uri="{FF2B5EF4-FFF2-40B4-BE49-F238E27FC236}">
                <a16:creationId xmlns:a16="http://schemas.microsoft.com/office/drawing/2014/main" id="{3786BD20-CE50-3B18-D22D-D6740185F6B8}"/>
              </a:ext>
            </a:extLst>
          </p:cNvPr>
          <p:cNvSpPr txBox="1"/>
          <p:nvPr/>
        </p:nvSpPr>
        <p:spPr>
          <a:xfrm>
            <a:off x="639580" y="1659831"/>
            <a:ext cx="10912839" cy="4442242"/>
          </a:xfrm>
          <a:prstGeom prst="rect">
            <a:avLst/>
          </a:prstGeom>
          <a:noFill/>
        </p:spPr>
        <p:txBody>
          <a:bodyPr wrap="square">
            <a:spAutoFit/>
          </a:bodyPr>
          <a:lstStyle/>
          <a:p>
            <a:pPr algn="just" rtl="1">
              <a:lnSpc>
                <a:spcPct val="115000"/>
              </a:lnSpc>
              <a:spcAft>
                <a:spcPts val="800"/>
              </a:spcAft>
              <a:buNone/>
            </a:pPr>
            <a:r>
              <a:rPr lang="fa-IR" sz="2400" kern="0" dirty="0">
                <a:effectLst/>
                <a:latin typeface="Times New Roman" panose="02020603050405020304" pitchFamily="18" charset="0"/>
                <a:ea typeface="Times New Roman" panose="02020603050405020304" pitchFamily="18" charset="0"/>
                <a:cs typeface="B Nazanin" panose="00000400000000000000" pitchFamily="2" charset="-78"/>
              </a:rPr>
              <a:t>این مقاله با عنوان "ترنسفورمر کمی‌سازی‌شده" به بررسی چالش‌های محاسباتی و حافظه‌ای مدل ترنسفورمر در پردازش زبان طبیعی می‌پردازد و راهکارهایی برای بهینه‌سازی آن ارائه می‌دهد. نویسنده، چائوفی فان از دانشگاه استنفورد، نشان می‌دهد که می‌توان مدل‌های ترنسفورمر را به ۸ بیت کمی‌سازی کرد بدون اینکه عملکرد آن به شدت کاهش یابد. کمی‌سازی به کاهش اندازه مدل کمک می‌کند و همچنین مصرف انرژی را به میزان قابل توجهی کاهش می‌دهد؛ به طوری که یک مدل ۸ بیتی می‌تواند ۱۸ تا ۳۰ برابر کمتر انرژی مصرف کند.</a:t>
            </a:r>
            <a:endParaRPr lang="en-US" sz="2000" kern="100" dirty="0">
              <a:effectLst/>
              <a:latin typeface="Calibri" panose="020F0502020204030204" pitchFamily="34" charset="0"/>
              <a:ea typeface="Calibri" panose="020F0502020204030204" pitchFamily="34" charset="0"/>
              <a:cs typeface="Arial" panose="020B0604020202020204" pitchFamily="34" charset="0"/>
            </a:endParaRPr>
          </a:p>
          <a:p>
            <a:pPr algn="just" rtl="1">
              <a:lnSpc>
                <a:spcPct val="115000"/>
              </a:lnSpc>
              <a:spcAft>
                <a:spcPts val="800"/>
              </a:spcAft>
            </a:pPr>
            <a:r>
              <a:rPr lang="fa-IR" sz="2400" kern="0" dirty="0">
                <a:effectLst/>
                <a:latin typeface="Times New Roman" panose="02020603050405020304" pitchFamily="18" charset="0"/>
                <a:ea typeface="Times New Roman" panose="02020603050405020304" pitchFamily="18" charset="0"/>
                <a:cs typeface="B Nazanin" panose="00000400000000000000" pitchFamily="2" charset="-78"/>
              </a:rPr>
              <a:t>مقاله به کارایی ترنسفورمر کمی‌سازی‌شده در وظایفی نظیر ترجمه ماشینی، طبقه‌بندی جملات و پاسخ‌گویی به سوالات می‌پردازد. نتایج نشان می‌دهد که مدل‌های ۸ بیتی تقریباً به اندازه مدل‌های ۳۲ بیتی عملکرد خوبی دارند و در مواردی که داده‌های آموزشی محدود است، کمی‌سازی می‌تواند به عنوان یک منظم‌کننده عمل کند و حتی عملکرد بهتری را ارائه دهد. همچنین، نویسنده بیان می‌کند که کمی‌سازی وزن‌ها به تنهایی نسبت به کمی‌سازی هم وزن‌ها و هم فعالیت‌ها نتایج بهتری دارد.</a:t>
            </a:r>
            <a:endParaRPr lang="en-US" sz="20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10" name="TextBox 9">
            <a:extLst>
              <a:ext uri="{FF2B5EF4-FFF2-40B4-BE49-F238E27FC236}">
                <a16:creationId xmlns:a16="http://schemas.microsoft.com/office/drawing/2014/main" id="{E237B8D9-99B6-086A-A080-6CB15880315A}"/>
              </a:ext>
            </a:extLst>
          </p:cNvPr>
          <p:cNvSpPr txBox="1"/>
          <p:nvPr/>
        </p:nvSpPr>
        <p:spPr>
          <a:xfrm>
            <a:off x="1229932" y="927797"/>
            <a:ext cx="8680553" cy="587853"/>
          </a:xfrm>
          <a:prstGeom prst="rect">
            <a:avLst/>
          </a:prstGeom>
          <a:noFill/>
        </p:spPr>
        <p:txBody>
          <a:bodyPr wrap="square">
            <a:spAutoFit/>
          </a:bodyPr>
          <a:lstStyle/>
          <a:p>
            <a:pPr algn="just" rtl="1">
              <a:lnSpc>
                <a:spcPct val="115000"/>
              </a:lnSpc>
              <a:spcAft>
                <a:spcPts val="800"/>
              </a:spcAft>
              <a:buNone/>
            </a:pPr>
            <a:r>
              <a:rPr lang="ar-SA" sz="2800" b="1" kern="0" dirty="0">
                <a:effectLst/>
                <a:latin typeface="Times New Roman" panose="02020603050405020304" pitchFamily="18" charset="0"/>
                <a:ea typeface="Times New Roman" panose="02020603050405020304" pitchFamily="18" charset="0"/>
                <a:cs typeface="B Nazanin" panose="00000400000000000000" pitchFamily="2" charset="-78"/>
              </a:rPr>
              <a:t>خلاصه ای از مقاله </a:t>
            </a:r>
            <a:r>
              <a:rPr lang="en-US" sz="2800" b="1" u="sng" kern="0" dirty="0">
                <a:solidFill>
                  <a:srgbClr val="0563C1"/>
                </a:solidFill>
                <a:effectLst/>
                <a:latin typeface="Times New Roman" panose="02020603050405020304" pitchFamily="18" charset="0"/>
                <a:ea typeface="Times New Roman" panose="02020603050405020304" pitchFamily="18" charset="0"/>
                <a:cs typeface="B Nazanin" panose="00000400000000000000" pitchFamily="2" charset="-78"/>
                <a:hlinkClick r:id="rId2"/>
              </a:rPr>
              <a:t>Quantized Transformer</a:t>
            </a:r>
            <a:r>
              <a:rPr lang="ar-SA" sz="2800" b="1" kern="0" dirty="0">
                <a:effectLst/>
                <a:latin typeface="Times New Roman" panose="02020603050405020304" pitchFamily="18" charset="0"/>
                <a:ea typeface="Times New Roman" panose="02020603050405020304" pitchFamily="18" charset="0"/>
                <a:cs typeface="B Nazanin" panose="00000400000000000000" pitchFamily="2" charset="-78"/>
              </a:rPr>
              <a:t>  از دانشگاه </a:t>
            </a:r>
            <a:r>
              <a:rPr lang="en-US" sz="2800" b="1" kern="0" dirty="0">
                <a:effectLst/>
                <a:latin typeface="Times New Roman" panose="02020603050405020304" pitchFamily="18" charset="0"/>
                <a:ea typeface="Times New Roman" panose="02020603050405020304" pitchFamily="18" charset="0"/>
                <a:cs typeface="B Nazanin" panose="00000400000000000000" pitchFamily="2" charset="-78"/>
              </a:rPr>
              <a:t>Stanford</a:t>
            </a:r>
            <a:endParaRPr lang="en-US" sz="2800" b="1" kern="1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213249852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B7D77CD-4223-BCD9-1DC7-CBB95EB97E9F}"/>
              </a:ext>
            </a:extLst>
          </p:cNvPr>
          <p:cNvSpPr>
            <a:spLocks noGrp="1"/>
          </p:cNvSpPr>
          <p:nvPr>
            <p:ph type="sldNum" sz="quarter" idx="4"/>
          </p:nvPr>
        </p:nvSpPr>
        <p:spPr/>
        <p:txBody>
          <a:bodyPr/>
          <a:lstStyle/>
          <a:p>
            <a:fld id="{B5CEABB6-07DC-46E8-9B57-56EC44A396E5}" type="slidenum">
              <a:rPr lang="en-US" smtClean="0"/>
              <a:pPr/>
              <a:t>32</a:t>
            </a:fld>
            <a:endParaRPr lang="en-US" dirty="0"/>
          </a:p>
        </p:txBody>
      </p:sp>
      <p:sp>
        <p:nvSpPr>
          <p:cNvPr id="6" name="TextBox 5">
            <a:extLst>
              <a:ext uri="{FF2B5EF4-FFF2-40B4-BE49-F238E27FC236}">
                <a16:creationId xmlns:a16="http://schemas.microsoft.com/office/drawing/2014/main" id="{A68147D6-5020-6E53-6BE1-24C35E1CACD2}"/>
              </a:ext>
            </a:extLst>
          </p:cNvPr>
          <p:cNvSpPr txBox="1"/>
          <p:nvPr/>
        </p:nvSpPr>
        <p:spPr>
          <a:xfrm>
            <a:off x="177421" y="839156"/>
            <a:ext cx="11632368" cy="5179688"/>
          </a:xfrm>
          <a:prstGeom prst="rect">
            <a:avLst/>
          </a:prstGeom>
          <a:noFill/>
        </p:spPr>
        <p:txBody>
          <a:bodyPr wrap="square">
            <a:spAutoFit/>
          </a:bodyPr>
          <a:lstStyle/>
          <a:p>
            <a:pPr algn="r" rtl="1">
              <a:lnSpc>
                <a:spcPct val="115000"/>
              </a:lnSpc>
              <a:spcAft>
                <a:spcPts val="800"/>
              </a:spcAft>
              <a:buNone/>
            </a:pPr>
            <a:r>
              <a:rPr lang="fa-IR" sz="2400" kern="0" dirty="0">
                <a:effectLst/>
                <a:latin typeface="Times New Roman" panose="02020603050405020304" pitchFamily="18" charset="0"/>
                <a:ea typeface="Times New Roman" panose="02020603050405020304" pitchFamily="18" charset="0"/>
                <a:cs typeface="B Nazanin" panose="00000400000000000000" pitchFamily="2" charset="-78"/>
              </a:rPr>
              <a:t>در این مقاله، از تکنیک‌های کمی‌سازی مختلف مانند کمی‌سازی خطی و کمی‌سازی باینری استفاده شده و نتایج آزمایشات بر روی مجموعه‌های داده مختلف، از جمله ترجمه از زبان انگلیسی به آلمانی و مجموعه‌های داده </a:t>
            </a:r>
            <a:r>
              <a:rPr lang="en-US" sz="2400" kern="0" dirty="0">
                <a:effectLst/>
                <a:latin typeface="Times New Roman" panose="02020603050405020304" pitchFamily="18" charset="0"/>
                <a:ea typeface="Times New Roman" panose="02020603050405020304" pitchFamily="18" charset="0"/>
                <a:cs typeface="B Nazanin" panose="00000400000000000000" pitchFamily="2" charset="-78"/>
              </a:rPr>
              <a:t>BERT</a:t>
            </a:r>
            <a:r>
              <a:rPr lang="fa-IR" sz="2400" kern="0" dirty="0">
                <a:effectLst/>
                <a:latin typeface="Times New Roman" panose="02020603050405020304" pitchFamily="18" charset="0"/>
                <a:ea typeface="Times New Roman" panose="02020603050405020304" pitchFamily="18" charset="0"/>
                <a:cs typeface="B Nazanin" panose="00000400000000000000" pitchFamily="2" charset="-78"/>
              </a:rPr>
              <a:t>، بررسی شده است. در نهایت، مقاله به این نکته اشاره می‌کند که ترنسفورمرهای کمی‌سازی‌شده قابلیت اجرای مؤثر بر روی دستگاه‌های موبایل را دارند و می‌توانند ترجمه آفلاین را ممکن کنند. به طور کلی، نتایج نشان می‌دهند که ترنسفورمر کمی‌سازی‌شده می‌تواند در کاربردهای واقعی مؤثر باشد و با استفاده از تکنیک‌های دیگر در آینده بهبود یابد.</a:t>
            </a:r>
            <a:endParaRPr lang="en-US" sz="2000" kern="100" dirty="0">
              <a:effectLst/>
              <a:latin typeface="Calibri" panose="020F0502020204030204" pitchFamily="34" charset="0"/>
              <a:ea typeface="Calibri" panose="020F0502020204030204" pitchFamily="34" charset="0"/>
              <a:cs typeface="Arial" panose="020B0604020202020204" pitchFamily="34" charset="0"/>
            </a:endParaRPr>
          </a:p>
          <a:p>
            <a:pPr algn="r" rtl="1">
              <a:lnSpc>
                <a:spcPct val="115000"/>
              </a:lnSpc>
              <a:spcAft>
                <a:spcPts val="800"/>
              </a:spcAft>
              <a:buNone/>
            </a:pPr>
            <a:r>
              <a:rPr lang="prs-AF" sz="2400" kern="0" dirty="0">
                <a:effectLst/>
                <a:latin typeface="Times New Roman" panose="02020603050405020304" pitchFamily="18" charset="0"/>
                <a:ea typeface="Times New Roman" panose="02020603050405020304" pitchFamily="18" charset="0"/>
                <a:cs typeface="B Nazanin" panose="00000400000000000000" pitchFamily="2" charset="-78"/>
              </a:rPr>
              <a:t>لینک مقاله :</a:t>
            </a:r>
            <a:endParaRPr lang="en-US" sz="2000" kern="100" dirty="0">
              <a:effectLst/>
              <a:latin typeface="Calibri" panose="020F0502020204030204" pitchFamily="34" charset="0"/>
              <a:ea typeface="Calibri" panose="020F0502020204030204" pitchFamily="34" charset="0"/>
              <a:cs typeface="Arial" panose="020B0604020202020204" pitchFamily="34" charset="0"/>
            </a:endParaRPr>
          </a:p>
          <a:p>
            <a:pPr algn="r" rtl="1">
              <a:lnSpc>
                <a:spcPct val="115000"/>
              </a:lnSpc>
              <a:spcAft>
                <a:spcPts val="800"/>
              </a:spcAft>
              <a:buNone/>
            </a:pPr>
            <a:r>
              <a:rPr lang="en-US" sz="2000" kern="0" dirty="0">
                <a:solidFill>
                  <a:srgbClr val="2F5496"/>
                </a:solidFill>
                <a:effectLst/>
                <a:latin typeface="Times New Roman" panose="02020603050405020304" pitchFamily="18" charset="0"/>
                <a:ea typeface="Times New Roman" panose="02020603050405020304" pitchFamily="18" charset="0"/>
                <a:cs typeface="B Nazanin" panose="00000400000000000000" pitchFamily="2" charset="-78"/>
              </a:rPr>
              <a:t>https://web.stanford.edu/class/archive/cs/cs224n/cs224n.1194/reports/custom/15742249.pdf</a:t>
            </a:r>
            <a:endParaRPr lang="en-US" sz="2000" kern="100" dirty="0">
              <a:effectLst/>
              <a:latin typeface="Calibri" panose="020F0502020204030204" pitchFamily="34" charset="0"/>
              <a:ea typeface="Calibri" panose="020F0502020204030204" pitchFamily="34" charset="0"/>
              <a:cs typeface="Arial" panose="020B0604020202020204" pitchFamily="34" charset="0"/>
            </a:endParaRPr>
          </a:p>
          <a:p>
            <a:pPr algn="r" rtl="1">
              <a:lnSpc>
                <a:spcPct val="115000"/>
              </a:lnSpc>
              <a:spcAft>
                <a:spcPts val="800"/>
              </a:spcAft>
              <a:buNone/>
            </a:pPr>
            <a:r>
              <a:rPr lang="ar-SA" sz="2400" kern="0" dirty="0">
                <a:effectLst/>
                <a:latin typeface="Times New Roman" panose="02020603050405020304" pitchFamily="18" charset="0"/>
                <a:ea typeface="Times New Roman" panose="02020603050405020304" pitchFamily="18" charset="0"/>
                <a:cs typeface="B Nazanin" panose="00000400000000000000" pitchFamily="2" charset="-78"/>
              </a:rPr>
              <a:t>در صورتی که تمایل دارید با مفاهیم ترنسفورمرها به‌صورت عمیق‌تر و دقیق‌تر آشنا شوید، پیشنهاد می‌شود ویدیوی آموزشی "</a:t>
            </a:r>
            <a:r>
              <a:rPr lang="en-US" sz="2400" kern="0" dirty="0">
                <a:effectLst/>
                <a:latin typeface="Times New Roman" panose="02020603050405020304" pitchFamily="18" charset="0"/>
                <a:ea typeface="Times New Roman" panose="02020603050405020304" pitchFamily="18" charset="0"/>
                <a:cs typeface="B Nazanin" panose="00000400000000000000" pitchFamily="2" charset="-78"/>
              </a:rPr>
              <a:t>Overview of Transformers</a:t>
            </a:r>
            <a:r>
              <a:rPr lang="ar-SA" sz="2400" kern="0" dirty="0">
                <a:effectLst/>
                <a:latin typeface="Times New Roman" panose="02020603050405020304" pitchFamily="18" charset="0"/>
                <a:ea typeface="Times New Roman" panose="02020603050405020304" pitchFamily="18" charset="0"/>
                <a:cs typeface="B Nazanin" panose="00000400000000000000" pitchFamily="2" charset="-78"/>
              </a:rPr>
              <a:t>" ارائه‌شده توسط دانشگاه استنفورد را مشاهده نمایید. </a:t>
            </a:r>
            <a:endParaRPr lang="en-US" sz="2000" kern="100" dirty="0">
              <a:effectLst/>
              <a:latin typeface="Calibri" panose="020F0502020204030204" pitchFamily="34" charset="0"/>
              <a:ea typeface="Calibri" panose="020F0502020204030204" pitchFamily="34" charset="0"/>
              <a:cs typeface="Arial" panose="020B0604020202020204" pitchFamily="34" charset="0"/>
            </a:endParaRPr>
          </a:p>
          <a:p>
            <a:pPr algn="r" rtl="1">
              <a:lnSpc>
                <a:spcPct val="115000"/>
              </a:lnSpc>
              <a:spcAft>
                <a:spcPts val="800"/>
              </a:spcAft>
              <a:buNone/>
            </a:pPr>
            <a:r>
              <a:rPr lang="en-US" sz="2400" kern="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2400" kern="0" dirty="0">
                <a:effectLst/>
                <a:latin typeface="Times New Roman" panose="02020603050405020304" pitchFamily="18" charset="0"/>
                <a:ea typeface="Times New Roman" panose="02020603050405020304" pitchFamily="18" charset="0"/>
                <a:cs typeface="B Nazanin" panose="00000400000000000000" pitchFamily="2" charset="-78"/>
              </a:rPr>
              <a:t>لینک ویدیو : </a:t>
            </a:r>
            <a:endParaRPr lang="en-US" sz="2000" kern="100" dirty="0">
              <a:effectLst/>
              <a:latin typeface="Calibri" panose="020F0502020204030204" pitchFamily="34" charset="0"/>
              <a:ea typeface="Calibri" panose="020F0502020204030204" pitchFamily="34" charset="0"/>
              <a:cs typeface="Arial" panose="020B0604020202020204" pitchFamily="34" charset="0"/>
            </a:endParaRPr>
          </a:p>
          <a:p>
            <a:pPr algn="r" rtl="1">
              <a:lnSpc>
                <a:spcPct val="115000"/>
              </a:lnSpc>
              <a:spcAft>
                <a:spcPts val="800"/>
              </a:spcAft>
            </a:pPr>
            <a:r>
              <a:rPr lang="en-US" sz="2400" u="sng" kern="0" dirty="0">
                <a:solidFill>
                  <a:srgbClr val="0563C1"/>
                </a:solidFill>
                <a:effectLst/>
                <a:latin typeface="Times New Roman" panose="02020603050405020304" pitchFamily="18" charset="0"/>
                <a:ea typeface="Times New Roman" panose="02020603050405020304" pitchFamily="18" charset="0"/>
                <a:cs typeface="B Nazanin" panose="00000400000000000000" pitchFamily="2" charset="-78"/>
                <a:hlinkClick r:id="rId2"/>
              </a:rPr>
              <a:t>https://youtu.be/JKbtWimlzAE?si=r2aDiCGWmFvGJGbh</a:t>
            </a:r>
            <a:r>
              <a:rPr lang="en-US" sz="2400" kern="0" dirty="0">
                <a:effectLst/>
                <a:latin typeface="Times New Roman" panose="02020603050405020304" pitchFamily="18" charset="0"/>
                <a:ea typeface="Times New Roman" panose="02020603050405020304" pitchFamily="18" charset="0"/>
                <a:cs typeface="B Nazanin" panose="00000400000000000000" pitchFamily="2" charset="-78"/>
              </a:rPr>
              <a:t> </a:t>
            </a:r>
            <a:endParaRPr lang="en-US" sz="2000" kern="1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150443265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C2BE77D-ACB1-7F11-AF5E-0754C2AE4A17}"/>
              </a:ext>
            </a:extLst>
          </p:cNvPr>
          <p:cNvSpPr>
            <a:spLocks noGrp="1"/>
          </p:cNvSpPr>
          <p:nvPr>
            <p:ph type="sldNum" sz="quarter" idx="4"/>
          </p:nvPr>
        </p:nvSpPr>
        <p:spPr/>
        <p:txBody>
          <a:bodyPr/>
          <a:lstStyle/>
          <a:p>
            <a:fld id="{B5CEABB6-07DC-46E8-9B57-56EC44A396E5}" type="slidenum">
              <a:rPr lang="en-US" smtClean="0"/>
              <a:pPr/>
              <a:t>33</a:t>
            </a:fld>
            <a:endParaRPr lang="en-US" dirty="0"/>
          </a:p>
        </p:txBody>
      </p:sp>
      <p:sp>
        <p:nvSpPr>
          <p:cNvPr id="5" name="TextBox 4">
            <a:extLst>
              <a:ext uri="{FF2B5EF4-FFF2-40B4-BE49-F238E27FC236}">
                <a16:creationId xmlns:a16="http://schemas.microsoft.com/office/drawing/2014/main" id="{03532808-CA1D-A0F5-24D5-2FF24EC2B5B3}"/>
              </a:ext>
            </a:extLst>
          </p:cNvPr>
          <p:cNvSpPr txBox="1"/>
          <p:nvPr/>
        </p:nvSpPr>
        <p:spPr>
          <a:xfrm>
            <a:off x="1545465" y="2668249"/>
            <a:ext cx="5726242" cy="1200329"/>
          </a:xfrm>
          <a:prstGeom prst="rect">
            <a:avLst/>
          </a:prstGeom>
          <a:noFill/>
        </p:spPr>
        <p:txBody>
          <a:bodyPr wrap="square" rtlCol="0">
            <a:spAutoFit/>
          </a:bodyPr>
          <a:lstStyle/>
          <a:p>
            <a:r>
              <a:rPr lang="en-US" sz="7200" b="1" dirty="0"/>
              <a:t>THE END</a:t>
            </a:r>
          </a:p>
        </p:txBody>
      </p:sp>
    </p:spTree>
    <p:extLst>
      <p:ext uri="{BB962C8B-B14F-4D97-AF65-F5344CB8AC3E}">
        <p14:creationId xmlns:p14="http://schemas.microsoft.com/office/powerpoint/2010/main" val="29269671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60104BE-2738-7235-356D-46CB93432407}"/>
              </a:ext>
            </a:extLst>
          </p:cNvPr>
          <p:cNvSpPr>
            <a:spLocks noGrp="1"/>
          </p:cNvSpPr>
          <p:nvPr>
            <p:ph type="sldNum" sz="quarter" idx="4"/>
          </p:nvPr>
        </p:nvSpPr>
        <p:spPr/>
        <p:txBody>
          <a:bodyPr/>
          <a:lstStyle/>
          <a:p>
            <a:fld id="{B5CEABB6-07DC-46E8-9B57-56EC44A396E5}" type="slidenum">
              <a:rPr lang="en-US" smtClean="0"/>
              <a:pPr/>
              <a:t>4</a:t>
            </a:fld>
            <a:endParaRPr lang="en-US" dirty="0"/>
          </a:p>
        </p:txBody>
      </p:sp>
      <p:pic>
        <p:nvPicPr>
          <p:cNvPr id="9" name="Picture 8">
            <a:extLst>
              <a:ext uri="{FF2B5EF4-FFF2-40B4-BE49-F238E27FC236}">
                <a16:creationId xmlns:a16="http://schemas.microsoft.com/office/drawing/2014/main" id="{72880A55-CEBC-9C47-F438-13CCFEB10A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5449" y="1917497"/>
            <a:ext cx="5855521" cy="450684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1" name="TextBox 10">
            <a:extLst>
              <a:ext uri="{FF2B5EF4-FFF2-40B4-BE49-F238E27FC236}">
                <a16:creationId xmlns:a16="http://schemas.microsoft.com/office/drawing/2014/main" id="{8B99B198-7110-DA5B-DAEE-FA13C9DF73D9}"/>
              </a:ext>
            </a:extLst>
          </p:cNvPr>
          <p:cNvSpPr txBox="1"/>
          <p:nvPr/>
        </p:nvSpPr>
        <p:spPr>
          <a:xfrm>
            <a:off x="6401436" y="569628"/>
            <a:ext cx="5388326" cy="3924151"/>
          </a:xfrm>
          <a:prstGeom prst="rect">
            <a:avLst/>
          </a:prstGeom>
          <a:noFill/>
        </p:spPr>
        <p:txBody>
          <a:bodyPr wrap="square">
            <a:spAutoFit/>
          </a:bodyPr>
          <a:lstStyle/>
          <a:p>
            <a:pPr algn="just" rtl="1">
              <a:lnSpc>
                <a:spcPct val="150000"/>
              </a:lnSpc>
              <a:spcAft>
                <a:spcPts val="800"/>
              </a:spcAft>
            </a:pPr>
            <a:r>
              <a:rPr lang="prs-AF" sz="2400" kern="100" dirty="0">
                <a:effectLst/>
                <a:latin typeface="Calibri" panose="020F0502020204030204" pitchFamily="34" charset="0"/>
                <a:ea typeface="Calibri" panose="020F0502020204030204" pitchFamily="34" charset="0"/>
                <a:cs typeface="B Nazanin" panose="00000400000000000000" pitchFamily="2" charset="-78"/>
              </a:rPr>
              <a:t>یکی از نوآوری‌های کلیدی ترنسفورمرها، قابلیت پردازش کل توالی‌های داده به‌صورت موازی است، به‌جای تکیه بر رویکرد تکراری که داده‌ها را مرحله به مرحله پردازش می‌کند. این کار از طریق استفاده از مکانیزم‌های توجه‌به‌خود (</a:t>
            </a:r>
            <a:r>
              <a:rPr lang="en-US" sz="2400" kern="100" dirty="0">
                <a:effectLst/>
                <a:latin typeface="Calibri" panose="020F0502020204030204" pitchFamily="34" charset="0"/>
                <a:ea typeface="Calibri" panose="020F0502020204030204" pitchFamily="34" charset="0"/>
                <a:cs typeface="B Nazanin" panose="00000400000000000000" pitchFamily="2" charset="-78"/>
              </a:rPr>
              <a:t>self-attention</a:t>
            </a:r>
            <a:r>
              <a:rPr lang="prs-AF" sz="2400" kern="100" dirty="0">
                <a:effectLst/>
                <a:latin typeface="Calibri" panose="020F0502020204030204" pitchFamily="34" charset="0"/>
                <a:ea typeface="Calibri" panose="020F0502020204030204" pitchFamily="34" charset="0"/>
                <a:cs typeface="B Nazanin" panose="00000400000000000000" pitchFamily="2" charset="-78"/>
              </a:rPr>
              <a:t>) امکان‌پذیر است، که به مدل اجازه می‌دهد تا به‌طور انتخابی بر روی بخش‌های مختلف توالی ورودی تمرکز کند</a:t>
            </a:r>
            <a:endParaRPr lang="en-US" sz="2000" kern="1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11054833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F920415B-9FB7-12B8-8015-CADD6D054FA9}"/>
              </a:ext>
            </a:extLst>
          </p:cNvPr>
          <p:cNvSpPr txBox="1"/>
          <p:nvPr/>
        </p:nvSpPr>
        <p:spPr>
          <a:xfrm>
            <a:off x="5722367" y="1748103"/>
            <a:ext cx="6093500" cy="4281172"/>
          </a:xfrm>
          <a:prstGeom prst="rect">
            <a:avLst/>
          </a:prstGeom>
          <a:noFill/>
        </p:spPr>
        <p:txBody>
          <a:bodyPr wrap="square">
            <a:spAutoFit/>
          </a:bodyPr>
          <a:lstStyle/>
          <a:p>
            <a:pPr algn="just" rtl="1">
              <a:lnSpc>
                <a:spcPct val="115000"/>
              </a:lnSpc>
              <a:spcBef>
                <a:spcPts val="1800"/>
              </a:spcBef>
              <a:spcAft>
                <a:spcPts val="400"/>
              </a:spcAft>
              <a:buNone/>
            </a:pPr>
            <a:r>
              <a:rPr lang="ar-SA" sz="2800" b="1" kern="100" dirty="0">
                <a:solidFill>
                  <a:srgbClr val="000000"/>
                </a:solidFill>
                <a:effectLst/>
                <a:latin typeface="Calibri Light" panose="020F0302020204030204" pitchFamily="34" charset="0"/>
                <a:ea typeface="Times New Roman" panose="02020603050405020304" pitchFamily="18" charset="0"/>
                <a:cs typeface="B Nazanin" panose="00000400000000000000" pitchFamily="2" charset="-78"/>
              </a:rPr>
              <a:t>۲. تاریخچه</a:t>
            </a:r>
            <a:endParaRPr lang="en-US" sz="2800" b="1" kern="100"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algn="just" rtl="1">
              <a:lnSpc>
                <a:spcPct val="115000"/>
              </a:lnSpc>
              <a:spcAft>
                <a:spcPts val="800"/>
              </a:spcAft>
              <a:buNone/>
            </a:pPr>
            <a:r>
              <a:rPr lang="ar-SA" sz="2000" kern="100" dirty="0">
                <a:effectLst/>
                <a:latin typeface="Calibri" panose="020F0502020204030204" pitchFamily="34" charset="0"/>
                <a:ea typeface="Calibri" panose="020F0502020204030204" pitchFamily="34" charset="0"/>
                <a:cs typeface="B Nazanin" panose="00000400000000000000" pitchFamily="2" charset="-78"/>
              </a:rPr>
              <a:t>تا پیش از معرفی ترنسفورمرها، مدل‌های یادگیری عمیق برای پردازش زبان طبیعی (</a:t>
            </a:r>
            <a:r>
              <a:rPr lang="en-US" sz="2000" kern="100" dirty="0">
                <a:effectLst/>
                <a:latin typeface="Calibri" panose="020F0502020204030204" pitchFamily="34" charset="0"/>
                <a:ea typeface="Calibri" panose="020F0502020204030204" pitchFamily="34" charset="0"/>
                <a:cs typeface="B Nazanin" panose="00000400000000000000" pitchFamily="2" charset="-78"/>
              </a:rPr>
              <a:t>NLP</a:t>
            </a:r>
            <a:r>
              <a:rPr lang="ar-SA" sz="2000" kern="100" dirty="0">
                <a:effectLst/>
                <a:latin typeface="Calibri" panose="020F0502020204030204" pitchFamily="34" charset="0"/>
                <a:ea typeface="Calibri" panose="020F0502020204030204" pitchFamily="34" charset="0"/>
                <a:cs typeface="B Nazanin" panose="00000400000000000000" pitchFamily="2" charset="-78"/>
              </a:rPr>
              <a:t>) عمدتاً مبتنی بر شبکه‌های بازگشتی (</a:t>
            </a:r>
            <a:r>
              <a:rPr lang="en-US" sz="2000" kern="100" dirty="0">
                <a:effectLst/>
                <a:latin typeface="Calibri" panose="020F0502020204030204" pitchFamily="34" charset="0"/>
                <a:ea typeface="Calibri" panose="020F0502020204030204" pitchFamily="34" charset="0"/>
                <a:cs typeface="B Nazanin" panose="00000400000000000000" pitchFamily="2" charset="-78"/>
              </a:rPr>
              <a:t>RNN</a:t>
            </a:r>
            <a:r>
              <a:rPr lang="ar-SA" sz="2000" kern="100" dirty="0">
                <a:effectLst/>
                <a:latin typeface="Calibri" panose="020F0502020204030204" pitchFamily="34" charset="0"/>
                <a:ea typeface="Calibri" panose="020F0502020204030204" pitchFamily="34" charset="0"/>
                <a:cs typeface="B Nazanin" panose="00000400000000000000" pitchFamily="2" charset="-78"/>
              </a:rPr>
              <a:t>) و به‌خصوص </a:t>
            </a:r>
            <a:r>
              <a:rPr lang="en-US" sz="2000" kern="100" dirty="0">
                <a:effectLst/>
                <a:latin typeface="Calibri" panose="020F0502020204030204" pitchFamily="34" charset="0"/>
                <a:ea typeface="Calibri" panose="020F0502020204030204" pitchFamily="34" charset="0"/>
                <a:cs typeface="B Nazanin" panose="00000400000000000000" pitchFamily="2" charset="-78"/>
              </a:rPr>
              <a:t>LSTM</a:t>
            </a:r>
            <a:r>
              <a:rPr lang="ar-SA" sz="2000" kern="100" dirty="0">
                <a:effectLst/>
                <a:latin typeface="Calibri" panose="020F0502020204030204" pitchFamily="34" charset="0"/>
                <a:ea typeface="Calibri" panose="020F0502020204030204" pitchFamily="34" charset="0"/>
                <a:cs typeface="B Nazanin" panose="00000400000000000000" pitchFamily="2" charset="-78"/>
              </a:rPr>
              <a:t> بودند. این مدل‌ها اگرچه در درک دنباله‌ها عملکرد قابل‌قبولی داشتند، اما با چالش‌هایی چون محدودیت در پردازش موازی، افت کیفیت در دنباله‌های طولانی و هزینه‌های محاسباتی بالا مواجه بودند. </a:t>
            </a:r>
            <a:endParaRPr lang="en-US" kern="100" dirty="0">
              <a:effectLst/>
              <a:latin typeface="Calibri" panose="020F0502020204030204" pitchFamily="34" charset="0"/>
              <a:ea typeface="Calibri" panose="020F0502020204030204" pitchFamily="34" charset="0"/>
              <a:cs typeface="Arial" panose="020B0604020202020204" pitchFamily="34" charset="0"/>
            </a:endParaRPr>
          </a:p>
          <a:p>
            <a:pPr algn="just" rtl="1">
              <a:lnSpc>
                <a:spcPct val="115000"/>
              </a:lnSpc>
              <a:spcAft>
                <a:spcPts val="800"/>
              </a:spcAft>
            </a:pPr>
            <a:r>
              <a:rPr lang="ar-SA" sz="2000" kern="100" dirty="0">
                <a:effectLst/>
                <a:latin typeface="Calibri" panose="020F0502020204030204" pitchFamily="34" charset="0"/>
                <a:ea typeface="Calibri" panose="020F0502020204030204" pitchFamily="34" charset="0"/>
                <a:cs typeface="B Nazanin" panose="00000400000000000000" pitchFamily="2" charset="-78"/>
              </a:rPr>
              <a:t>در سال </a:t>
            </a:r>
            <a:r>
              <a:rPr lang="fa-IR" sz="2000" kern="100" dirty="0">
                <a:effectLst/>
                <a:latin typeface="Calibri" panose="020F0502020204030204" pitchFamily="34" charset="0"/>
                <a:ea typeface="Calibri" panose="020F0502020204030204" pitchFamily="34" charset="0"/>
                <a:cs typeface="B Nazanin" panose="00000400000000000000" pitchFamily="2" charset="-78"/>
              </a:rPr>
              <a:t>۲۰۱۷</a:t>
            </a:r>
            <a:r>
              <a:rPr lang="ar-SA" sz="2000" kern="100" dirty="0">
                <a:effectLst/>
                <a:latin typeface="Calibri" panose="020F0502020204030204" pitchFamily="34" charset="0"/>
                <a:ea typeface="Calibri" panose="020F0502020204030204" pitchFamily="34" charset="0"/>
                <a:cs typeface="B Nazanin" panose="00000400000000000000" pitchFamily="2" charset="-78"/>
              </a:rPr>
              <a:t>، مقاله‌ای انقلابی با عنوان “</a:t>
            </a:r>
            <a:r>
              <a:rPr lang="en-US" sz="2000" kern="100" dirty="0">
                <a:effectLst/>
                <a:latin typeface="Calibri" panose="020F0502020204030204" pitchFamily="34" charset="0"/>
                <a:ea typeface="Calibri" panose="020F0502020204030204" pitchFamily="34" charset="0"/>
                <a:cs typeface="B Nazanin" panose="00000400000000000000" pitchFamily="2" charset="-78"/>
              </a:rPr>
              <a:t>Attention is All You Need</a:t>
            </a:r>
            <a:r>
              <a:rPr lang="ar-SA" sz="2000" kern="100" dirty="0">
                <a:effectLst/>
                <a:latin typeface="Calibri" panose="020F0502020204030204" pitchFamily="34" charset="0"/>
                <a:ea typeface="Calibri" panose="020F0502020204030204" pitchFamily="34" charset="0"/>
                <a:cs typeface="B Nazanin" panose="00000400000000000000" pitchFamily="2" charset="-78"/>
              </a:rPr>
              <a:t>” توسط تیمی از محققان گوگل منتشر شد. این مقاله برای اولین بار معماری جدیدی را معرفی کرد که به طور کامل از مکانیزم </a:t>
            </a:r>
            <a:r>
              <a:rPr lang="en-US" sz="2000" kern="100" dirty="0">
                <a:effectLst/>
                <a:latin typeface="Calibri" panose="020F0502020204030204" pitchFamily="34" charset="0"/>
                <a:ea typeface="Calibri" panose="020F0502020204030204" pitchFamily="34" charset="0"/>
                <a:cs typeface="B Nazanin" panose="00000400000000000000" pitchFamily="2" charset="-78"/>
              </a:rPr>
              <a:t>Attention</a:t>
            </a:r>
            <a:r>
              <a:rPr lang="ar-SA" sz="2000" kern="100" dirty="0">
                <a:effectLst/>
                <a:latin typeface="Calibri" panose="020F0502020204030204" pitchFamily="34" charset="0"/>
                <a:ea typeface="Calibri" panose="020F0502020204030204" pitchFamily="34" charset="0"/>
                <a:cs typeface="B Nazanin" panose="00000400000000000000" pitchFamily="2" charset="-78"/>
              </a:rPr>
              <a:t> استفاده می‌کرد و هیچ‌گونه ساختار بازگشتی در آن نبود. این معماری جدید با نام ترنسفورمر (</a:t>
            </a:r>
            <a:r>
              <a:rPr lang="en-US" sz="2000" kern="100" dirty="0">
                <a:effectLst/>
                <a:latin typeface="Calibri" panose="020F0502020204030204" pitchFamily="34" charset="0"/>
                <a:ea typeface="Calibri" panose="020F0502020204030204" pitchFamily="34" charset="0"/>
                <a:cs typeface="B Nazanin" panose="00000400000000000000" pitchFamily="2" charset="-78"/>
              </a:rPr>
              <a:t>Transformer</a:t>
            </a:r>
            <a:r>
              <a:rPr lang="ar-SA" sz="2000" kern="100" dirty="0">
                <a:effectLst/>
                <a:latin typeface="Calibri" panose="020F0502020204030204" pitchFamily="34" charset="0"/>
                <a:ea typeface="Calibri" panose="020F0502020204030204" pitchFamily="34" charset="0"/>
                <a:cs typeface="B Nazanin" panose="00000400000000000000" pitchFamily="2" charset="-78"/>
              </a:rPr>
              <a:t>) شناخته شد.</a:t>
            </a:r>
            <a:endParaRPr lang="en-US" kern="1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19" name="Picture 18" descr="A collage of different colored images&#10;&#10;AI-generated content may be incorrect.">
            <a:extLst>
              <a:ext uri="{FF2B5EF4-FFF2-40B4-BE49-F238E27FC236}">
                <a16:creationId xmlns:a16="http://schemas.microsoft.com/office/drawing/2014/main" id="{286146FE-234D-EAB4-13B0-3E692C0DDD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754" y="1927983"/>
            <a:ext cx="5335041" cy="349717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561765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D3FF87A9-4D44-DC11-8D74-30B849C2DDEA}"/>
              </a:ext>
            </a:extLst>
          </p:cNvPr>
          <p:cNvSpPr>
            <a:spLocks noGrp="1"/>
          </p:cNvSpPr>
          <p:nvPr>
            <p:ph type="sldNum" sz="quarter" idx="4"/>
          </p:nvPr>
        </p:nvSpPr>
        <p:spPr/>
        <p:txBody>
          <a:bodyPr/>
          <a:lstStyle/>
          <a:p>
            <a:fld id="{B5CEABB6-07DC-46E8-9B57-56EC44A396E5}" type="slidenum">
              <a:rPr lang="en-US" smtClean="0"/>
              <a:pPr/>
              <a:t>6</a:t>
            </a:fld>
            <a:endParaRPr lang="en-US" dirty="0"/>
          </a:p>
        </p:txBody>
      </p:sp>
      <p:sp>
        <p:nvSpPr>
          <p:cNvPr id="7" name="TextBox 6">
            <a:extLst>
              <a:ext uri="{FF2B5EF4-FFF2-40B4-BE49-F238E27FC236}">
                <a16:creationId xmlns:a16="http://schemas.microsoft.com/office/drawing/2014/main" id="{59294DC9-7FEE-3221-D6EB-567E52BA3310}"/>
              </a:ext>
            </a:extLst>
          </p:cNvPr>
          <p:cNvSpPr txBox="1"/>
          <p:nvPr/>
        </p:nvSpPr>
        <p:spPr>
          <a:xfrm>
            <a:off x="404734" y="690286"/>
            <a:ext cx="10760668" cy="5084469"/>
          </a:xfrm>
          <a:prstGeom prst="rect">
            <a:avLst/>
          </a:prstGeom>
          <a:noFill/>
        </p:spPr>
        <p:txBody>
          <a:bodyPr wrap="square">
            <a:spAutoFit/>
          </a:bodyPr>
          <a:lstStyle/>
          <a:p>
            <a:pPr algn="r" rtl="1">
              <a:lnSpc>
                <a:spcPct val="115000"/>
              </a:lnSpc>
              <a:spcBef>
                <a:spcPts val="1800"/>
              </a:spcBef>
              <a:spcAft>
                <a:spcPts val="400"/>
              </a:spcAft>
              <a:buNone/>
            </a:pPr>
            <a:r>
              <a:rPr lang="fa-IR" sz="2800" b="1" kern="100" dirty="0">
                <a:solidFill>
                  <a:srgbClr val="000000"/>
                </a:solidFill>
                <a:effectLst/>
                <a:latin typeface="Calibri Light" panose="020F0302020204030204" pitchFamily="34" charset="0"/>
                <a:ea typeface="Times New Roman" panose="02020603050405020304" pitchFamily="18" charset="0"/>
                <a:cs typeface="B Nazanin" panose="00000400000000000000" pitchFamily="2" charset="-78"/>
              </a:rPr>
              <a:t>۳. </a:t>
            </a:r>
            <a:r>
              <a:rPr lang="ar-SA" sz="2800" b="1" kern="100" dirty="0">
                <a:solidFill>
                  <a:srgbClr val="000000"/>
                </a:solidFill>
                <a:effectLst/>
                <a:latin typeface="Calibri Light" panose="020F0302020204030204" pitchFamily="34" charset="0"/>
                <a:ea typeface="Times New Roman" panose="02020603050405020304" pitchFamily="18" charset="0"/>
                <a:cs typeface="B Nazanin" panose="00000400000000000000" pitchFamily="2" charset="-78"/>
              </a:rPr>
              <a:t>کاربردهای ترنسفورمرها </a:t>
            </a:r>
            <a:endParaRPr lang="en-US" sz="2800" b="1" kern="100"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algn="just" rtl="1">
              <a:lnSpc>
                <a:spcPct val="115000"/>
              </a:lnSpc>
              <a:spcAft>
                <a:spcPts val="800"/>
              </a:spcAft>
              <a:buNone/>
            </a:pPr>
            <a:r>
              <a:rPr lang="ar-SA" sz="1900" kern="100" dirty="0">
                <a:effectLst/>
                <a:latin typeface="Calibri" panose="020F0502020204030204" pitchFamily="34" charset="0"/>
                <a:ea typeface="Calibri" panose="020F0502020204030204" pitchFamily="34" charset="0"/>
                <a:cs typeface="B Nazanin" panose="00000400000000000000" pitchFamily="2" charset="-78"/>
              </a:rPr>
              <a:t>مدل‌های ترنسفورمر، پس از معرفی اولیه در حوزه‌ی پردازش زبان طبیعی، به سرعت جای خود را در طیف وسیعی از حوزه‌های یادگیری عمیق باز کردند. انعطاف‌پذیری معماری آن‌ها، به‌ویژه قابلیت مدل‌سازی وابستگی‌های بلندمدت در داده‌ها، باعث شده که ترنسفورمرها از ابزارهای محوری در پروژه‌های تحقیقاتی و صنعتی تبدیل شوند. برخی از مهم‌ترین حوزه‌های کاربردی آن‌ها :</a:t>
            </a:r>
            <a:endParaRPr lang="en-US" sz="1900" kern="100" dirty="0">
              <a:effectLst/>
              <a:latin typeface="Calibri" panose="020F0502020204030204" pitchFamily="34" charset="0"/>
              <a:ea typeface="Calibri" panose="020F0502020204030204" pitchFamily="34" charset="0"/>
              <a:cs typeface="Arial" panose="020B0604020202020204" pitchFamily="34" charset="0"/>
            </a:endParaRPr>
          </a:p>
          <a:p>
            <a:pPr algn="just" rtl="1">
              <a:lnSpc>
                <a:spcPct val="115000"/>
              </a:lnSpc>
              <a:spcAft>
                <a:spcPts val="800"/>
              </a:spcAft>
              <a:buNone/>
            </a:pPr>
            <a:r>
              <a:rPr lang="ar-SA" sz="1900" b="1" kern="100" dirty="0">
                <a:effectLst/>
                <a:latin typeface="Calibri" panose="020F0502020204030204" pitchFamily="34" charset="0"/>
                <a:ea typeface="Calibri" panose="020F0502020204030204" pitchFamily="34" charset="0"/>
                <a:cs typeface="B Nazanin" panose="00000400000000000000" pitchFamily="2" charset="-78"/>
              </a:rPr>
              <a:t>الف) پردازش زبان طبیعی (</a:t>
            </a:r>
            <a:r>
              <a:rPr lang="en-US" sz="1900" b="1" kern="100" dirty="0">
                <a:effectLst/>
                <a:latin typeface="Calibri" panose="020F0502020204030204" pitchFamily="34" charset="0"/>
                <a:ea typeface="Calibri" panose="020F0502020204030204" pitchFamily="34" charset="0"/>
                <a:cs typeface="B Nazanin" panose="00000400000000000000" pitchFamily="2" charset="-78"/>
              </a:rPr>
              <a:t>Natural Language Processing - NLP</a:t>
            </a:r>
            <a:r>
              <a:rPr lang="ar-SA" sz="1900" b="1" kern="100" dirty="0">
                <a:effectLst/>
                <a:latin typeface="Calibri" panose="020F0502020204030204" pitchFamily="34" charset="0"/>
                <a:ea typeface="Calibri" panose="020F0502020204030204" pitchFamily="34" charset="0"/>
                <a:cs typeface="B Nazanin" panose="00000400000000000000" pitchFamily="2" charset="-78"/>
              </a:rPr>
              <a:t>)</a:t>
            </a:r>
            <a:endParaRPr lang="en-US" sz="1900" kern="100" dirty="0">
              <a:effectLst/>
              <a:latin typeface="Calibri" panose="020F0502020204030204" pitchFamily="34" charset="0"/>
              <a:ea typeface="Calibri" panose="020F0502020204030204" pitchFamily="34" charset="0"/>
              <a:cs typeface="Arial" panose="020B0604020202020204" pitchFamily="34" charset="0"/>
            </a:endParaRPr>
          </a:p>
          <a:p>
            <a:pPr algn="just" rtl="1">
              <a:lnSpc>
                <a:spcPct val="115000"/>
              </a:lnSpc>
              <a:spcAft>
                <a:spcPts val="800"/>
              </a:spcAft>
              <a:buNone/>
            </a:pPr>
            <a:r>
              <a:rPr lang="ar-SA" sz="1900" kern="100" dirty="0">
                <a:effectLst/>
                <a:latin typeface="Calibri" panose="020F0502020204030204" pitchFamily="34" charset="0"/>
                <a:ea typeface="Calibri" panose="020F0502020204030204" pitchFamily="34" charset="0"/>
                <a:cs typeface="B Nazanin" panose="00000400000000000000" pitchFamily="2" charset="-78"/>
              </a:rPr>
              <a:t>بزرگ‌ترین جهش عملکردی ترنسفورمرها در حوزه </a:t>
            </a:r>
            <a:r>
              <a:rPr lang="en-US" sz="1900" kern="100" dirty="0">
                <a:effectLst/>
                <a:latin typeface="Calibri" panose="020F0502020204030204" pitchFamily="34" charset="0"/>
                <a:ea typeface="Calibri" panose="020F0502020204030204" pitchFamily="34" charset="0"/>
                <a:cs typeface="B Nazanin" panose="00000400000000000000" pitchFamily="2" charset="-78"/>
              </a:rPr>
              <a:t>NLP</a:t>
            </a:r>
            <a:r>
              <a:rPr lang="ar-SA" sz="1900" kern="100" dirty="0">
                <a:effectLst/>
                <a:latin typeface="Calibri" panose="020F0502020204030204" pitchFamily="34" charset="0"/>
                <a:ea typeface="Calibri" panose="020F0502020204030204" pitchFamily="34" charset="0"/>
                <a:cs typeface="B Nazanin" panose="00000400000000000000" pitchFamily="2" charset="-78"/>
              </a:rPr>
              <a:t> رقم خورد. با معرفی ترنسفورمرها، مدل‌های مبتنی بر </a:t>
            </a:r>
            <a:r>
              <a:rPr lang="en-US" sz="1900" kern="100" dirty="0">
                <a:effectLst/>
                <a:latin typeface="Calibri" panose="020F0502020204030204" pitchFamily="34" charset="0"/>
                <a:ea typeface="Calibri" panose="020F0502020204030204" pitchFamily="34" charset="0"/>
                <a:cs typeface="B Nazanin" panose="00000400000000000000" pitchFamily="2" charset="-78"/>
              </a:rPr>
              <a:t>RNN</a:t>
            </a:r>
            <a:r>
              <a:rPr lang="ar-SA" sz="1900" kern="100" dirty="0">
                <a:effectLst/>
                <a:latin typeface="Calibri" panose="020F0502020204030204" pitchFamily="34" charset="0"/>
                <a:ea typeface="Calibri" panose="020F0502020204030204" pitchFamily="34" charset="0"/>
                <a:cs typeface="B Nazanin" panose="00000400000000000000" pitchFamily="2" charset="-78"/>
              </a:rPr>
              <a:t> و </a:t>
            </a:r>
            <a:r>
              <a:rPr lang="en-US" sz="1900" kern="100" dirty="0">
                <a:effectLst/>
                <a:latin typeface="Calibri" panose="020F0502020204030204" pitchFamily="34" charset="0"/>
                <a:ea typeface="Calibri" panose="020F0502020204030204" pitchFamily="34" charset="0"/>
                <a:cs typeface="B Nazanin" panose="00000400000000000000" pitchFamily="2" charset="-78"/>
              </a:rPr>
              <a:t>LSTM</a:t>
            </a:r>
            <a:r>
              <a:rPr lang="ar-SA" sz="1900" kern="100" dirty="0">
                <a:effectLst/>
                <a:latin typeface="Calibri" panose="020F0502020204030204" pitchFamily="34" charset="0"/>
                <a:ea typeface="Calibri" panose="020F0502020204030204" pitchFamily="34" charset="0"/>
                <a:cs typeface="B Nazanin" panose="00000400000000000000" pitchFamily="2" charset="-78"/>
              </a:rPr>
              <a:t> به‌سرعت جای خود را به معماری‌های </a:t>
            </a:r>
            <a:r>
              <a:rPr lang="en-US" sz="1900" kern="100" dirty="0">
                <a:effectLst/>
                <a:latin typeface="Calibri" panose="020F0502020204030204" pitchFamily="34" charset="0"/>
                <a:ea typeface="Calibri" panose="020F0502020204030204" pitchFamily="34" charset="0"/>
                <a:cs typeface="B Nazanin" panose="00000400000000000000" pitchFamily="2" charset="-78"/>
              </a:rPr>
              <a:t>attention-based</a:t>
            </a:r>
            <a:r>
              <a:rPr lang="ar-SA" sz="1900" kern="100" dirty="0">
                <a:effectLst/>
                <a:latin typeface="Calibri" panose="020F0502020204030204" pitchFamily="34" charset="0"/>
                <a:ea typeface="Calibri" panose="020F0502020204030204" pitchFamily="34" charset="0"/>
                <a:cs typeface="B Nazanin" panose="00000400000000000000" pitchFamily="2" charset="-78"/>
              </a:rPr>
              <a:t> دادند. مدل‌هایی مانند </a:t>
            </a:r>
            <a:r>
              <a:rPr lang="en-US" sz="1600" kern="100" dirty="0">
                <a:effectLst/>
                <a:latin typeface="Calibri" panose="020F0502020204030204" pitchFamily="34" charset="0"/>
                <a:ea typeface="Calibri" panose="020F0502020204030204" pitchFamily="34" charset="0"/>
                <a:cs typeface="B Nazanin" panose="00000400000000000000" pitchFamily="2" charset="-78"/>
              </a:rPr>
              <a:t>BERT (Bidirectional Encoder Representations from Transformers)</a:t>
            </a:r>
            <a:r>
              <a:rPr lang="en-US" sz="1600" kern="100" dirty="0">
                <a:effectLst/>
                <a:latin typeface="B Nazanin" panose="00000400000000000000" pitchFamily="2" charset="-78"/>
                <a:ea typeface="Calibri" panose="020F0502020204030204" pitchFamily="34" charset="0"/>
                <a:cs typeface="Arial" panose="020B0604020202020204" pitchFamily="34" charset="0"/>
              </a:rPr>
              <a:t> </a:t>
            </a:r>
            <a:r>
              <a:rPr lang="en-US" sz="1600" kern="100" dirty="0">
                <a:latin typeface="Calibri" panose="020F0502020204030204" pitchFamily="34" charset="0"/>
                <a:ea typeface="Calibri" panose="020F0502020204030204" pitchFamily="34" charset="0"/>
                <a:cs typeface="Arial" panose="020B0604020202020204" pitchFamily="34" charset="0"/>
              </a:rPr>
              <a:t> </a:t>
            </a:r>
            <a:r>
              <a:rPr lang="ar-SA" sz="1900" kern="100" dirty="0">
                <a:effectLst/>
                <a:latin typeface="Calibri" panose="020F0502020204030204" pitchFamily="34" charset="0"/>
                <a:ea typeface="Calibri" panose="020F0502020204030204" pitchFamily="34" charset="0"/>
                <a:cs typeface="B Nazanin" panose="00000400000000000000" pitchFamily="2" charset="-78"/>
              </a:rPr>
              <a:t>و </a:t>
            </a:r>
            <a:r>
              <a:rPr lang="en-US" sz="1900" kern="100" dirty="0">
                <a:effectLst/>
                <a:latin typeface="Calibri" panose="020F0502020204030204" pitchFamily="34" charset="0"/>
                <a:ea typeface="Calibri" panose="020F0502020204030204" pitchFamily="34" charset="0"/>
                <a:cs typeface="B Nazanin" panose="00000400000000000000" pitchFamily="2" charset="-78"/>
              </a:rPr>
              <a:t>GPT (Generative Pre-trained Transformer)</a:t>
            </a:r>
            <a:r>
              <a:rPr lang="ar-SA" sz="1900" kern="100" dirty="0">
                <a:effectLst/>
                <a:latin typeface="Calibri" panose="020F0502020204030204" pitchFamily="34" charset="0"/>
                <a:ea typeface="Calibri" panose="020F0502020204030204" pitchFamily="34" charset="0"/>
                <a:cs typeface="B Nazanin" panose="00000400000000000000" pitchFamily="2" charset="-78"/>
              </a:rPr>
              <a:t> توانستند در بسیاری از وظایف زبانی به دقتی برسند که پیش از آن بی‌سابقه بود.</a:t>
            </a:r>
            <a:endParaRPr lang="en-US" sz="1900" kern="100" dirty="0">
              <a:effectLst/>
              <a:latin typeface="Calibri" panose="020F0502020204030204" pitchFamily="34" charset="0"/>
              <a:ea typeface="Calibri" panose="020F0502020204030204" pitchFamily="34" charset="0"/>
              <a:cs typeface="Arial" panose="020B0604020202020204" pitchFamily="34" charset="0"/>
            </a:endParaRPr>
          </a:p>
          <a:p>
            <a:pPr algn="just" rtl="1">
              <a:lnSpc>
                <a:spcPct val="115000"/>
              </a:lnSpc>
              <a:spcAft>
                <a:spcPts val="800"/>
              </a:spcAft>
              <a:buNone/>
            </a:pPr>
            <a:r>
              <a:rPr lang="ar-SA" sz="1900" kern="100" dirty="0">
                <a:effectLst/>
                <a:latin typeface="Calibri" panose="020F0502020204030204" pitchFamily="34" charset="0"/>
                <a:ea typeface="Calibri" panose="020F0502020204030204" pitchFamily="34" charset="0"/>
                <a:cs typeface="B Nazanin" panose="00000400000000000000" pitchFamily="2" charset="-78"/>
              </a:rPr>
              <a:t>در ترجمه ماشینی، مدل‌هایی نظیر </a:t>
            </a:r>
            <a:r>
              <a:rPr lang="en-US" sz="1900" kern="100" dirty="0" err="1">
                <a:effectLst/>
                <a:latin typeface="Calibri" panose="020F0502020204030204" pitchFamily="34" charset="0"/>
                <a:ea typeface="Calibri" panose="020F0502020204030204" pitchFamily="34" charset="0"/>
                <a:cs typeface="B Nazanin" panose="00000400000000000000" pitchFamily="2" charset="-78"/>
              </a:rPr>
              <a:t>mBART</a:t>
            </a:r>
            <a:r>
              <a:rPr lang="ar-SA" sz="1900" kern="100" dirty="0">
                <a:effectLst/>
                <a:latin typeface="Calibri" panose="020F0502020204030204" pitchFamily="34" charset="0"/>
                <a:ea typeface="Calibri" panose="020F0502020204030204" pitchFamily="34" charset="0"/>
                <a:cs typeface="B Nazanin" panose="00000400000000000000" pitchFamily="2" charset="-78"/>
              </a:rPr>
              <a:t> و </a:t>
            </a:r>
            <a:r>
              <a:rPr lang="en-US" sz="1900" kern="100" dirty="0">
                <a:effectLst/>
                <a:latin typeface="Calibri" panose="020F0502020204030204" pitchFamily="34" charset="0"/>
                <a:ea typeface="Calibri" panose="020F0502020204030204" pitchFamily="34" charset="0"/>
                <a:cs typeface="B Nazanin" panose="00000400000000000000" pitchFamily="2" charset="-78"/>
              </a:rPr>
              <a:t>T5</a:t>
            </a:r>
            <a:r>
              <a:rPr lang="ar-SA" sz="1900" kern="100" dirty="0">
                <a:effectLst/>
                <a:latin typeface="Calibri" panose="020F0502020204030204" pitchFamily="34" charset="0"/>
                <a:ea typeface="Calibri" panose="020F0502020204030204" pitchFamily="34" charset="0"/>
                <a:cs typeface="B Nazanin" panose="00000400000000000000" pitchFamily="2" charset="-78"/>
              </a:rPr>
              <a:t> جایگزین سیستم‌های قدیمی مانند </a:t>
            </a:r>
            <a:r>
              <a:rPr lang="en-US" sz="1900" kern="100" dirty="0">
                <a:effectLst/>
                <a:latin typeface="Calibri" panose="020F0502020204030204" pitchFamily="34" charset="0"/>
                <a:ea typeface="Calibri" panose="020F0502020204030204" pitchFamily="34" charset="0"/>
                <a:cs typeface="B Nazanin" panose="00000400000000000000" pitchFamily="2" charset="-78"/>
              </a:rPr>
              <a:t>Google Neural Machine Translation</a:t>
            </a:r>
            <a:r>
              <a:rPr lang="ar-SA" sz="1900" kern="100" dirty="0">
                <a:effectLst/>
                <a:latin typeface="Calibri" panose="020F0502020204030204" pitchFamily="34" charset="0"/>
                <a:ea typeface="Calibri" panose="020F0502020204030204" pitchFamily="34" charset="0"/>
                <a:cs typeface="B Nazanin" panose="00000400000000000000" pitchFamily="2" charset="-78"/>
              </a:rPr>
              <a:t> شدند و به دقت بسیار بالاتری دست یافتند. در پاسخ به سوال، مدل‌های </a:t>
            </a:r>
            <a:r>
              <a:rPr lang="en-US" sz="1900" kern="100" dirty="0">
                <a:effectLst/>
                <a:latin typeface="Calibri" panose="020F0502020204030204" pitchFamily="34" charset="0"/>
                <a:ea typeface="Calibri" panose="020F0502020204030204" pitchFamily="34" charset="0"/>
                <a:cs typeface="B Nazanin" panose="00000400000000000000" pitchFamily="2" charset="-78"/>
              </a:rPr>
              <a:t>BERT fine-tuned</a:t>
            </a:r>
            <a:r>
              <a:rPr lang="ar-SA" sz="1900" kern="100" dirty="0">
                <a:effectLst/>
                <a:latin typeface="Calibri" panose="020F0502020204030204" pitchFamily="34" charset="0"/>
                <a:ea typeface="Calibri" panose="020F0502020204030204" pitchFamily="34" charset="0"/>
                <a:cs typeface="B Nazanin" panose="00000400000000000000" pitchFamily="2" charset="-78"/>
              </a:rPr>
              <a:t> شده به عنوان موتورهای پاسخ‌دهی در موتورهای جستجو و سیستم‌های گفت‌وگومحور (مانند </a:t>
            </a:r>
            <a:r>
              <a:rPr lang="en-US" sz="1900" kern="100" dirty="0">
                <a:effectLst/>
                <a:latin typeface="Calibri" panose="020F0502020204030204" pitchFamily="34" charset="0"/>
                <a:ea typeface="Calibri" panose="020F0502020204030204" pitchFamily="34" charset="0"/>
                <a:cs typeface="B Nazanin" panose="00000400000000000000" pitchFamily="2" charset="-78"/>
              </a:rPr>
              <a:t>Siri</a:t>
            </a:r>
            <a:r>
              <a:rPr lang="ar-SA" sz="1900" kern="100" dirty="0">
                <a:effectLst/>
                <a:latin typeface="Calibri" panose="020F0502020204030204" pitchFamily="34" charset="0"/>
                <a:ea typeface="Calibri" panose="020F0502020204030204" pitchFamily="34" charset="0"/>
                <a:cs typeface="B Nazanin" panose="00000400000000000000" pitchFamily="2" charset="-78"/>
              </a:rPr>
              <a:t> و </a:t>
            </a:r>
            <a:r>
              <a:rPr lang="en-US" sz="1900" kern="100" dirty="0">
                <a:effectLst/>
                <a:latin typeface="Calibri" panose="020F0502020204030204" pitchFamily="34" charset="0"/>
                <a:ea typeface="Calibri" panose="020F0502020204030204" pitchFamily="34" charset="0"/>
                <a:cs typeface="B Nazanin" panose="00000400000000000000" pitchFamily="2" charset="-78"/>
              </a:rPr>
              <a:t>Google Assistant</a:t>
            </a:r>
            <a:r>
              <a:rPr lang="ar-SA" sz="1900" kern="100" dirty="0">
                <a:effectLst/>
                <a:latin typeface="Calibri" panose="020F0502020204030204" pitchFamily="34" charset="0"/>
                <a:ea typeface="Calibri" panose="020F0502020204030204" pitchFamily="34" charset="0"/>
                <a:cs typeface="B Nazanin" panose="00000400000000000000" pitchFamily="2" charset="-78"/>
              </a:rPr>
              <a:t>) استفاده می‌شوند.</a:t>
            </a:r>
            <a:endParaRPr lang="en-US" sz="1900" kern="100" dirty="0">
              <a:effectLst/>
              <a:latin typeface="Calibri" panose="020F0502020204030204" pitchFamily="34" charset="0"/>
              <a:ea typeface="Calibri" panose="020F0502020204030204" pitchFamily="34" charset="0"/>
              <a:cs typeface="Arial" panose="020B0604020202020204" pitchFamily="34" charset="0"/>
            </a:endParaRPr>
          </a:p>
          <a:p>
            <a:pPr algn="just" rtl="1">
              <a:lnSpc>
                <a:spcPct val="115000"/>
              </a:lnSpc>
              <a:spcAft>
                <a:spcPts val="800"/>
              </a:spcAft>
            </a:pPr>
            <a:r>
              <a:rPr lang="ar-SA" sz="1900" kern="100" dirty="0">
                <a:effectLst/>
                <a:latin typeface="Calibri" panose="020F0502020204030204" pitchFamily="34" charset="0"/>
                <a:ea typeface="Calibri" panose="020F0502020204030204" pitchFamily="34" charset="0"/>
                <a:cs typeface="B Nazanin" panose="00000400000000000000" pitchFamily="2" charset="-78"/>
              </a:rPr>
              <a:t>همچنین، در حوزه‌ی خلاصه‌سازی متن و تولید زبان طبیعی (</a:t>
            </a:r>
            <a:r>
              <a:rPr lang="en-US" sz="1900" kern="100" dirty="0">
                <a:effectLst/>
                <a:latin typeface="Calibri" panose="020F0502020204030204" pitchFamily="34" charset="0"/>
                <a:ea typeface="Calibri" panose="020F0502020204030204" pitchFamily="34" charset="0"/>
                <a:cs typeface="B Nazanin" panose="00000400000000000000" pitchFamily="2" charset="-78"/>
              </a:rPr>
              <a:t>NLG</a:t>
            </a:r>
            <a:r>
              <a:rPr lang="ar-SA" sz="1900" kern="100" dirty="0">
                <a:effectLst/>
                <a:latin typeface="Calibri" panose="020F0502020204030204" pitchFamily="34" charset="0"/>
                <a:ea typeface="Calibri" panose="020F0502020204030204" pitchFamily="34" charset="0"/>
                <a:cs typeface="B Nazanin" panose="00000400000000000000" pitchFamily="2" charset="-78"/>
              </a:rPr>
              <a:t>)، ترنسفورمرها ساختارهای پیچیده زبان را بهتر درک کرده و خروجی‌هایی با روانی و انسجام بالا تولید می‌کنند. این ویژگی در تولید گزارش خودکار، خلاصه‌سازی متون علمی، و تولید محتوای خودکار در رسانه‌ها کاربرد دارد.</a:t>
            </a:r>
            <a:endParaRPr lang="en-US" sz="1900" kern="1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17735272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5B29F14B-8E20-653D-54E9-4CE64023B6A5}"/>
              </a:ext>
            </a:extLst>
          </p:cNvPr>
          <p:cNvSpPr>
            <a:spLocks noGrp="1"/>
          </p:cNvSpPr>
          <p:nvPr>
            <p:ph type="sldNum" sz="quarter" idx="4"/>
          </p:nvPr>
        </p:nvSpPr>
        <p:spPr/>
        <p:txBody>
          <a:bodyPr/>
          <a:lstStyle/>
          <a:p>
            <a:fld id="{B5CEABB6-07DC-46E8-9B57-56EC44A396E5}" type="slidenum">
              <a:rPr lang="en-US" smtClean="0"/>
              <a:pPr/>
              <a:t>7</a:t>
            </a:fld>
            <a:endParaRPr lang="en-US" dirty="0"/>
          </a:p>
        </p:txBody>
      </p:sp>
      <p:sp>
        <p:nvSpPr>
          <p:cNvPr id="7" name="TextBox 6">
            <a:extLst>
              <a:ext uri="{FF2B5EF4-FFF2-40B4-BE49-F238E27FC236}">
                <a16:creationId xmlns:a16="http://schemas.microsoft.com/office/drawing/2014/main" id="{B5F36035-8FD0-AAF0-DF16-23C58EB7A86F}"/>
              </a:ext>
            </a:extLst>
          </p:cNvPr>
          <p:cNvSpPr txBox="1"/>
          <p:nvPr/>
        </p:nvSpPr>
        <p:spPr>
          <a:xfrm>
            <a:off x="404735" y="911033"/>
            <a:ext cx="10058399" cy="4842095"/>
          </a:xfrm>
          <a:prstGeom prst="rect">
            <a:avLst/>
          </a:prstGeom>
          <a:noFill/>
        </p:spPr>
        <p:txBody>
          <a:bodyPr wrap="square">
            <a:spAutoFit/>
          </a:bodyPr>
          <a:lstStyle/>
          <a:p>
            <a:pPr algn="r" rtl="1">
              <a:lnSpc>
                <a:spcPct val="115000"/>
              </a:lnSpc>
              <a:spcAft>
                <a:spcPts val="800"/>
              </a:spcAft>
              <a:buNone/>
            </a:pPr>
            <a:r>
              <a:rPr lang="ar-SA" sz="2100" b="1" kern="100" dirty="0">
                <a:effectLst/>
                <a:latin typeface="Calibri" panose="020F0502020204030204" pitchFamily="34" charset="0"/>
                <a:ea typeface="Calibri" panose="020F0502020204030204" pitchFamily="34" charset="0"/>
                <a:cs typeface="B Nazanin" panose="00000400000000000000" pitchFamily="2" charset="-78"/>
              </a:rPr>
              <a:t>ب) بینایی ماشین (</a:t>
            </a:r>
            <a:r>
              <a:rPr lang="en-US" sz="2100" b="1" kern="100" dirty="0">
                <a:effectLst/>
                <a:latin typeface="Calibri" panose="020F0502020204030204" pitchFamily="34" charset="0"/>
                <a:ea typeface="Calibri" panose="020F0502020204030204" pitchFamily="34" charset="0"/>
                <a:cs typeface="B Nazanin" panose="00000400000000000000" pitchFamily="2" charset="-78"/>
              </a:rPr>
              <a:t>Computer Vision</a:t>
            </a:r>
            <a:r>
              <a:rPr lang="ar-SA" sz="2100" b="1" kern="100" dirty="0">
                <a:effectLst/>
                <a:latin typeface="Calibri" panose="020F0502020204030204" pitchFamily="34" charset="0"/>
                <a:ea typeface="Calibri" panose="020F0502020204030204" pitchFamily="34" charset="0"/>
                <a:cs typeface="B Nazanin" panose="00000400000000000000" pitchFamily="2" charset="-78"/>
              </a:rPr>
              <a:t>)</a:t>
            </a:r>
            <a:endParaRPr lang="en-US" sz="2100" kern="100" dirty="0">
              <a:effectLst/>
              <a:latin typeface="Calibri" panose="020F0502020204030204" pitchFamily="34" charset="0"/>
              <a:ea typeface="Calibri" panose="020F0502020204030204" pitchFamily="34" charset="0"/>
              <a:cs typeface="Arial" panose="020B0604020202020204" pitchFamily="34" charset="0"/>
            </a:endParaRPr>
          </a:p>
          <a:p>
            <a:pPr algn="just" rtl="1">
              <a:lnSpc>
                <a:spcPct val="115000"/>
              </a:lnSpc>
              <a:spcAft>
                <a:spcPts val="800"/>
              </a:spcAft>
              <a:buNone/>
            </a:pPr>
            <a:r>
              <a:rPr lang="ar-SA" sz="2100" kern="100" dirty="0">
                <a:effectLst/>
                <a:latin typeface="Calibri" panose="020F0502020204030204" pitchFamily="34" charset="0"/>
                <a:ea typeface="Calibri" panose="020F0502020204030204" pitchFamily="34" charset="0"/>
                <a:cs typeface="B Nazanin" panose="00000400000000000000" pitchFamily="2" charset="-78"/>
              </a:rPr>
              <a:t>با معرفی مدل </a:t>
            </a:r>
            <a:r>
              <a:rPr lang="en-US" sz="2100" kern="100" dirty="0">
                <a:effectLst/>
                <a:latin typeface="Calibri" panose="020F0502020204030204" pitchFamily="34" charset="0"/>
                <a:ea typeface="Calibri" panose="020F0502020204030204" pitchFamily="34" charset="0"/>
                <a:cs typeface="B Nazanin" panose="00000400000000000000" pitchFamily="2" charset="-78"/>
              </a:rPr>
              <a:t>Vision Transformer (</a:t>
            </a:r>
            <a:r>
              <a:rPr lang="en-US" sz="2100" kern="100" dirty="0" err="1">
                <a:effectLst/>
                <a:latin typeface="Calibri" panose="020F0502020204030204" pitchFamily="34" charset="0"/>
                <a:ea typeface="Calibri" panose="020F0502020204030204" pitchFamily="34" charset="0"/>
                <a:cs typeface="B Nazanin" panose="00000400000000000000" pitchFamily="2" charset="-78"/>
              </a:rPr>
              <a:t>ViT</a:t>
            </a:r>
            <a:r>
              <a:rPr lang="en-US" sz="2100" kern="100" dirty="0">
                <a:effectLst/>
                <a:latin typeface="Calibri" panose="020F0502020204030204" pitchFamily="34" charset="0"/>
                <a:ea typeface="Calibri" panose="020F0502020204030204" pitchFamily="34" charset="0"/>
                <a:cs typeface="B Nazanin" panose="00000400000000000000" pitchFamily="2" charset="-78"/>
              </a:rPr>
              <a:t>)</a:t>
            </a:r>
            <a:r>
              <a:rPr lang="ar-SA" sz="2100" kern="100" dirty="0">
                <a:effectLst/>
                <a:latin typeface="Calibri" panose="020F0502020204030204" pitchFamily="34" charset="0"/>
                <a:ea typeface="Calibri" panose="020F0502020204030204" pitchFamily="34" charset="0"/>
                <a:cs typeface="B Nazanin" panose="00000400000000000000" pitchFamily="2" charset="-78"/>
              </a:rPr>
              <a:t>، استفاده از ترنسفورمرها در بینایی ماشین نیز آغاز شد. برخلاف شبکه‌های کانولوشنی (</a:t>
            </a:r>
            <a:r>
              <a:rPr lang="en-US" sz="2100" kern="100" dirty="0">
                <a:effectLst/>
                <a:latin typeface="Calibri" panose="020F0502020204030204" pitchFamily="34" charset="0"/>
                <a:ea typeface="Calibri" panose="020F0502020204030204" pitchFamily="34" charset="0"/>
                <a:cs typeface="B Nazanin" panose="00000400000000000000" pitchFamily="2" charset="-78"/>
              </a:rPr>
              <a:t>CNN</a:t>
            </a:r>
            <a:r>
              <a:rPr lang="ar-SA" sz="2100" kern="100" dirty="0">
                <a:effectLst/>
                <a:latin typeface="Calibri" panose="020F0502020204030204" pitchFamily="34" charset="0"/>
                <a:ea typeface="Calibri" panose="020F0502020204030204" pitchFamily="34" charset="0"/>
                <a:cs typeface="B Nazanin" panose="00000400000000000000" pitchFamily="2" charset="-78"/>
              </a:rPr>
              <a:t>) که روی پیوستگی فضایی پیکسل‌ها تمرکز می‌کنند، ترنسفورمرها تصویر را به قطعاتی (</a:t>
            </a:r>
            <a:r>
              <a:rPr lang="en-US" sz="2100" kern="100" dirty="0">
                <a:effectLst/>
                <a:latin typeface="Calibri" panose="020F0502020204030204" pitchFamily="34" charset="0"/>
                <a:ea typeface="Calibri" panose="020F0502020204030204" pitchFamily="34" charset="0"/>
                <a:cs typeface="B Nazanin" panose="00000400000000000000" pitchFamily="2" charset="-78"/>
              </a:rPr>
              <a:t>patches</a:t>
            </a:r>
            <a:r>
              <a:rPr lang="ar-SA" sz="2100" kern="100" dirty="0">
                <a:effectLst/>
                <a:latin typeface="Calibri" panose="020F0502020204030204" pitchFamily="34" charset="0"/>
                <a:ea typeface="Calibri" panose="020F0502020204030204" pitchFamily="34" charset="0"/>
                <a:cs typeface="B Nazanin" panose="00000400000000000000" pitchFamily="2" charset="-78"/>
              </a:rPr>
              <a:t>) تقسیم می‌کنند و هر قطعه را مشابه توکن‌های متنی پردازش می‌کنند. این رویکرد باعث می‌شود مدل، دید وسیع‌تری نسبت به ساختار کلی تصویر داشته باشد.</a:t>
            </a:r>
            <a:endParaRPr lang="en-US" sz="2100" kern="100" dirty="0">
              <a:effectLst/>
              <a:latin typeface="Calibri" panose="020F0502020204030204" pitchFamily="34" charset="0"/>
              <a:ea typeface="Calibri" panose="020F0502020204030204" pitchFamily="34" charset="0"/>
              <a:cs typeface="Arial" panose="020B0604020202020204" pitchFamily="34" charset="0"/>
            </a:endParaRPr>
          </a:p>
          <a:p>
            <a:pPr algn="just" rtl="1">
              <a:lnSpc>
                <a:spcPct val="115000"/>
              </a:lnSpc>
              <a:spcAft>
                <a:spcPts val="800"/>
              </a:spcAft>
              <a:buNone/>
            </a:pPr>
            <a:r>
              <a:rPr lang="ar-SA" sz="2100" kern="100" dirty="0">
                <a:effectLst/>
                <a:latin typeface="Calibri" panose="020F0502020204030204" pitchFamily="34" charset="0"/>
                <a:ea typeface="Calibri" panose="020F0502020204030204" pitchFamily="34" charset="0"/>
                <a:cs typeface="B Nazanin" panose="00000400000000000000" pitchFamily="2" charset="-78"/>
              </a:rPr>
              <a:t>در حوزه‌ی دسته‌بندی تصاویر، مدل </a:t>
            </a:r>
            <a:r>
              <a:rPr lang="en-US" sz="2100" kern="100" dirty="0" err="1">
                <a:effectLst/>
                <a:latin typeface="Calibri" panose="020F0502020204030204" pitchFamily="34" charset="0"/>
                <a:ea typeface="Calibri" panose="020F0502020204030204" pitchFamily="34" charset="0"/>
                <a:cs typeface="B Nazanin" panose="00000400000000000000" pitchFamily="2" charset="-78"/>
              </a:rPr>
              <a:t>ViT</a:t>
            </a:r>
            <a:r>
              <a:rPr lang="ar-SA" sz="2100" kern="100" dirty="0">
                <a:effectLst/>
                <a:latin typeface="Calibri" panose="020F0502020204030204" pitchFamily="34" charset="0"/>
                <a:ea typeface="Calibri" panose="020F0502020204030204" pitchFamily="34" charset="0"/>
                <a:cs typeface="B Nazanin" panose="00000400000000000000" pitchFamily="2" charset="-78"/>
              </a:rPr>
              <a:t> توانسته در بسیاری از دیتاست‌های استاندارد (مانند </a:t>
            </a:r>
            <a:r>
              <a:rPr lang="en-US" sz="2100" kern="100" dirty="0">
                <a:effectLst/>
                <a:latin typeface="Calibri" panose="020F0502020204030204" pitchFamily="34" charset="0"/>
                <a:ea typeface="Calibri" panose="020F0502020204030204" pitchFamily="34" charset="0"/>
                <a:cs typeface="B Nazanin" panose="00000400000000000000" pitchFamily="2" charset="-78"/>
              </a:rPr>
              <a:t>ImageNet</a:t>
            </a:r>
            <a:r>
              <a:rPr lang="ar-SA" sz="2100" kern="100" dirty="0">
                <a:effectLst/>
                <a:latin typeface="Calibri" panose="020F0502020204030204" pitchFamily="34" charset="0"/>
                <a:ea typeface="Calibri" panose="020F0502020204030204" pitchFamily="34" charset="0"/>
                <a:cs typeface="B Nazanin" panose="00000400000000000000" pitchFamily="2" charset="-78"/>
              </a:rPr>
              <a:t>) نتایج قابل رقابتی با </a:t>
            </a:r>
            <a:r>
              <a:rPr lang="en-US" sz="2100" kern="100" dirty="0">
                <a:effectLst/>
                <a:latin typeface="Calibri" panose="020F0502020204030204" pitchFamily="34" charset="0"/>
                <a:ea typeface="Calibri" panose="020F0502020204030204" pitchFamily="34" charset="0"/>
                <a:cs typeface="B Nazanin" panose="00000400000000000000" pitchFamily="2" charset="-78"/>
              </a:rPr>
              <a:t>CNN</a:t>
            </a:r>
            <a:r>
              <a:rPr lang="ar-SA" sz="2100" kern="100" dirty="0">
                <a:effectLst/>
                <a:latin typeface="Calibri" panose="020F0502020204030204" pitchFamily="34" charset="0"/>
                <a:ea typeface="Calibri" panose="020F0502020204030204" pitchFamily="34" charset="0"/>
                <a:cs typeface="B Nazanin" panose="00000400000000000000" pitchFamily="2" charset="-78"/>
              </a:rPr>
              <a:t>ها و حتی بهتر را ثبت کند. همچنین در وظایفی مانند تشخیص اشیا (</a:t>
            </a:r>
            <a:r>
              <a:rPr lang="en-US" sz="2100" kern="100" dirty="0">
                <a:effectLst/>
                <a:latin typeface="Calibri" panose="020F0502020204030204" pitchFamily="34" charset="0"/>
                <a:ea typeface="Calibri" panose="020F0502020204030204" pitchFamily="34" charset="0"/>
                <a:cs typeface="B Nazanin" panose="00000400000000000000" pitchFamily="2" charset="-78"/>
              </a:rPr>
              <a:t>Object Detection</a:t>
            </a:r>
            <a:r>
              <a:rPr lang="ar-SA" sz="2100" kern="100" dirty="0">
                <a:effectLst/>
                <a:latin typeface="Calibri" panose="020F0502020204030204" pitchFamily="34" charset="0"/>
                <a:ea typeface="Calibri" panose="020F0502020204030204" pitchFamily="34" charset="0"/>
                <a:cs typeface="B Nazanin" panose="00000400000000000000" pitchFamily="2" charset="-78"/>
              </a:rPr>
              <a:t>) و تقسیم‌بندی تصاویر (</a:t>
            </a:r>
            <a:r>
              <a:rPr lang="en-US" sz="2100" kern="100" dirty="0">
                <a:effectLst/>
                <a:latin typeface="Calibri" panose="020F0502020204030204" pitchFamily="34" charset="0"/>
                <a:ea typeface="Calibri" panose="020F0502020204030204" pitchFamily="34" charset="0"/>
                <a:cs typeface="B Nazanin" panose="00000400000000000000" pitchFamily="2" charset="-78"/>
              </a:rPr>
              <a:t>Semantic Segmentation</a:t>
            </a:r>
            <a:r>
              <a:rPr lang="ar-SA" sz="2100" kern="100" dirty="0">
                <a:effectLst/>
                <a:latin typeface="Calibri" panose="020F0502020204030204" pitchFamily="34" charset="0"/>
                <a:ea typeface="Calibri" panose="020F0502020204030204" pitchFamily="34" charset="0"/>
                <a:cs typeface="B Nazanin" panose="00000400000000000000" pitchFamily="2" charset="-78"/>
              </a:rPr>
              <a:t>)، نسخه‌های اصلاح‌شده مانند </a:t>
            </a:r>
            <a:r>
              <a:rPr lang="en-US" sz="2100" kern="100" dirty="0">
                <a:effectLst/>
                <a:latin typeface="Calibri" panose="020F0502020204030204" pitchFamily="34" charset="0"/>
                <a:ea typeface="Calibri" panose="020F0502020204030204" pitchFamily="34" charset="0"/>
                <a:cs typeface="B Nazanin" panose="00000400000000000000" pitchFamily="2" charset="-78"/>
              </a:rPr>
              <a:t>DETR (Detection Transformer)</a:t>
            </a:r>
            <a:r>
              <a:rPr lang="ar-SA" sz="2100" kern="100" dirty="0">
                <a:effectLst/>
                <a:latin typeface="Calibri" panose="020F0502020204030204" pitchFamily="34" charset="0"/>
                <a:ea typeface="Calibri" panose="020F0502020204030204" pitchFamily="34" charset="0"/>
                <a:cs typeface="B Nazanin" panose="00000400000000000000" pitchFamily="2" charset="-78"/>
              </a:rPr>
              <a:t> عملکرد چشمگیری از خود نشان داده‌اند.</a:t>
            </a:r>
            <a:endParaRPr lang="en-US" sz="2100" kern="100" dirty="0">
              <a:effectLst/>
              <a:latin typeface="Calibri" panose="020F0502020204030204" pitchFamily="34" charset="0"/>
              <a:ea typeface="Calibri" panose="020F0502020204030204" pitchFamily="34" charset="0"/>
              <a:cs typeface="Arial" panose="020B0604020202020204" pitchFamily="34" charset="0"/>
            </a:endParaRPr>
          </a:p>
          <a:p>
            <a:pPr algn="just" rtl="1">
              <a:lnSpc>
                <a:spcPct val="115000"/>
              </a:lnSpc>
              <a:spcAft>
                <a:spcPts val="800"/>
              </a:spcAft>
            </a:pPr>
            <a:r>
              <a:rPr lang="ar-SA" sz="2100" kern="100" dirty="0">
                <a:effectLst/>
                <a:latin typeface="Calibri" panose="020F0502020204030204" pitchFamily="34" charset="0"/>
                <a:ea typeface="Calibri" panose="020F0502020204030204" pitchFamily="34" charset="0"/>
                <a:cs typeface="B Nazanin" panose="00000400000000000000" pitchFamily="2" charset="-78"/>
              </a:rPr>
              <a:t>علاوه بر تصاویر ایستا، ترنسفورمرها در تحلیل ویدیو نیز با مدل‌هایی مانند </a:t>
            </a:r>
            <a:r>
              <a:rPr lang="en-US" sz="2100" kern="100" dirty="0" err="1">
                <a:effectLst/>
                <a:latin typeface="Calibri" panose="020F0502020204030204" pitchFamily="34" charset="0"/>
                <a:ea typeface="Calibri" panose="020F0502020204030204" pitchFamily="34" charset="0"/>
                <a:cs typeface="B Nazanin" panose="00000400000000000000" pitchFamily="2" charset="-78"/>
              </a:rPr>
              <a:t>TimeSformer</a:t>
            </a:r>
            <a:r>
              <a:rPr lang="ar-SA" sz="2100" kern="100" dirty="0">
                <a:effectLst/>
                <a:latin typeface="Calibri" panose="020F0502020204030204" pitchFamily="34" charset="0"/>
                <a:ea typeface="Calibri" panose="020F0502020204030204" pitchFamily="34" charset="0"/>
                <a:cs typeface="B Nazanin" panose="00000400000000000000" pitchFamily="2" charset="-78"/>
              </a:rPr>
              <a:t> و </a:t>
            </a:r>
            <a:r>
              <a:rPr lang="en-US" sz="2100" kern="100" dirty="0">
                <a:effectLst/>
                <a:latin typeface="Calibri" panose="020F0502020204030204" pitchFamily="34" charset="0"/>
                <a:ea typeface="Calibri" panose="020F0502020204030204" pitchFamily="34" charset="0"/>
                <a:cs typeface="B Nazanin" panose="00000400000000000000" pitchFamily="2" charset="-78"/>
              </a:rPr>
              <a:t>Video Swin Transformer</a:t>
            </a:r>
            <a:r>
              <a:rPr lang="ar-SA" sz="2100" kern="100" dirty="0">
                <a:effectLst/>
                <a:latin typeface="Calibri" panose="020F0502020204030204" pitchFamily="34" charset="0"/>
                <a:ea typeface="Calibri" panose="020F0502020204030204" pitchFamily="34" charset="0"/>
                <a:cs typeface="B Nazanin" panose="00000400000000000000" pitchFamily="2" charset="-78"/>
              </a:rPr>
              <a:t> توانسته‌اند روابط زمانی-مکانی پیچیده بین فریم‌های ویدیو را مدل‌سازی کنند. این امر در کاربردهایی نظیر تشخیص فعالیت انسانی، پایش امنیتی، و خلاصه‌سازی ویدیویی اهمیت بالایی دارد.</a:t>
            </a:r>
            <a:endParaRPr lang="en-US" sz="2100" kern="1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27271593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8F7DF263-E60E-02DF-369E-285F3E453DAC}"/>
              </a:ext>
            </a:extLst>
          </p:cNvPr>
          <p:cNvSpPr txBox="1"/>
          <p:nvPr/>
        </p:nvSpPr>
        <p:spPr>
          <a:xfrm>
            <a:off x="554635" y="215867"/>
            <a:ext cx="9248932" cy="5691943"/>
          </a:xfrm>
          <a:prstGeom prst="rect">
            <a:avLst/>
          </a:prstGeom>
          <a:noFill/>
        </p:spPr>
        <p:txBody>
          <a:bodyPr wrap="square">
            <a:spAutoFit/>
          </a:bodyPr>
          <a:lstStyle/>
          <a:p>
            <a:pPr algn="just" rtl="1">
              <a:lnSpc>
                <a:spcPct val="150000"/>
              </a:lnSpc>
              <a:spcAft>
                <a:spcPts val="800"/>
              </a:spcAft>
              <a:buNone/>
            </a:pPr>
            <a:r>
              <a:rPr lang="ar-SA" sz="2100" b="1" kern="100" dirty="0">
                <a:effectLst/>
                <a:latin typeface="Calibri" panose="020F0502020204030204" pitchFamily="34" charset="0"/>
                <a:ea typeface="Calibri" panose="020F0502020204030204" pitchFamily="34" charset="0"/>
                <a:cs typeface="B Nazanin" panose="00000400000000000000" pitchFamily="2" charset="-78"/>
              </a:rPr>
              <a:t>ج) سایر حوزه‌ها: صدا، سری‌های زمانی و زیست‌شناسی محاسباتی</a:t>
            </a:r>
            <a:endParaRPr lang="en-US" sz="2100" kern="100" dirty="0">
              <a:effectLst/>
              <a:latin typeface="Calibri" panose="020F0502020204030204" pitchFamily="34" charset="0"/>
              <a:ea typeface="Calibri" panose="020F0502020204030204" pitchFamily="34" charset="0"/>
              <a:cs typeface="B Nazanin" panose="00000400000000000000" pitchFamily="2" charset="-78"/>
            </a:endParaRPr>
          </a:p>
          <a:p>
            <a:pPr algn="just" rtl="1">
              <a:lnSpc>
                <a:spcPct val="150000"/>
              </a:lnSpc>
              <a:spcAft>
                <a:spcPts val="800"/>
              </a:spcAft>
              <a:buNone/>
            </a:pPr>
            <a:r>
              <a:rPr lang="ar-SA" sz="2100" kern="100" dirty="0">
                <a:effectLst/>
                <a:latin typeface="Calibri" panose="020F0502020204030204" pitchFamily="34" charset="0"/>
                <a:ea typeface="Calibri" panose="020F0502020204030204" pitchFamily="34" charset="0"/>
                <a:cs typeface="B Nazanin" panose="00000400000000000000" pitchFamily="2" charset="-78"/>
              </a:rPr>
              <a:t>کاربرد ترنسفورمرها به متن و تصویر محدود نمی‌شود. در پردازش صوت، مدل‌هایی مانند </a:t>
            </a:r>
            <a:r>
              <a:rPr lang="en-US" sz="2100" kern="100" dirty="0">
                <a:effectLst/>
                <a:latin typeface="Calibri" panose="020F0502020204030204" pitchFamily="34" charset="0"/>
                <a:ea typeface="Calibri" panose="020F0502020204030204" pitchFamily="34" charset="0"/>
                <a:cs typeface="B Nazanin" panose="00000400000000000000" pitchFamily="2" charset="-78"/>
              </a:rPr>
              <a:t>Wav2Vec 2.0</a:t>
            </a:r>
            <a:r>
              <a:rPr lang="ar-SA" sz="2100" kern="100" dirty="0">
                <a:effectLst/>
                <a:latin typeface="Calibri" panose="020F0502020204030204" pitchFamily="34" charset="0"/>
                <a:ea typeface="Calibri" panose="020F0502020204030204" pitchFamily="34" charset="0"/>
                <a:cs typeface="B Nazanin" panose="00000400000000000000" pitchFamily="2" charset="-78"/>
              </a:rPr>
              <a:t>، </a:t>
            </a:r>
            <a:r>
              <a:rPr lang="en-US" sz="2100" kern="100" dirty="0">
                <a:effectLst/>
                <a:latin typeface="Calibri" panose="020F0502020204030204" pitchFamily="34" charset="0"/>
                <a:ea typeface="Calibri" panose="020F0502020204030204" pitchFamily="34" charset="0"/>
                <a:cs typeface="B Nazanin" panose="00000400000000000000" pitchFamily="2" charset="-78"/>
              </a:rPr>
              <a:t>Whisper</a:t>
            </a:r>
            <a:r>
              <a:rPr lang="ar-SA" sz="2100" kern="100" dirty="0">
                <a:effectLst/>
                <a:latin typeface="Calibri" panose="020F0502020204030204" pitchFamily="34" charset="0"/>
                <a:ea typeface="Calibri" panose="020F0502020204030204" pitchFamily="34" charset="0"/>
                <a:cs typeface="B Nazanin" panose="00000400000000000000" pitchFamily="2" charset="-78"/>
              </a:rPr>
              <a:t> و </a:t>
            </a:r>
            <a:r>
              <a:rPr lang="en-US" sz="2100" kern="100" dirty="0" err="1">
                <a:effectLst/>
                <a:latin typeface="Calibri" panose="020F0502020204030204" pitchFamily="34" charset="0"/>
                <a:ea typeface="Calibri" panose="020F0502020204030204" pitchFamily="34" charset="0"/>
                <a:cs typeface="B Nazanin" panose="00000400000000000000" pitchFamily="2" charset="-78"/>
              </a:rPr>
              <a:t>HuBERT</a:t>
            </a:r>
            <a:r>
              <a:rPr lang="ar-SA" sz="2100" kern="100" dirty="0">
                <a:effectLst/>
                <a:latin typeface="Calibri" panose="020F0502020204030204" pitchFamily="34" charset="0"/>
                <a:ea typeface="Calibri" panose="020F0502020204030204" pitchFamily="34" charset="0"/>
                <a:cs typeface="B Nazanin" panose="00000400000000000000" pitchFamily="2" charset="-78"/>
              </a:rPr>
              <a:t> از ترنسفورمرها برای مدل‌سازی ویژگی‌های پیچیده آوایی استفاده می‌کنند. این مدل‌ها با بهره‌گیری از داده‌های صوتی عظیم و بدون برچسب، توانسته‌اند سیستم‌هایی بسیار دقیق برای تبدیل گفتار به متن یا حتی تشخیص احساسات صوتی ارائه دهند.</a:t>
            </a:r>
            <a:endParaRPr lang="en-US" sz="2100" kern="100" dirty="0">
              <a:effectLst/>
              <a:latin typeface="Calibri" panose="020F0502020204030204" pitchFamily="34" charset="0"/>
              <a:ea typeface="Calibri" panose="020F0502020204030204" pitchFamily="34" charset="0"/>
              <a:cs typeface="B Nazanin" panose="00000400000000000000" pitchFamily="2" charset="-78"/>
            </a:endParaRPr>
          </a:p>
          <a:p>
            <a:pPr algn="just" rtl="1">
              <a:lnSpc>
                <a:spcPct val="150000"/>
              </a:lnSpc>
              <a:spcAft>
                <a:spcPts val="800"/>
              </a:spcAft>
              <a:buNone/>
            </a:pPr>
            <a:r>
              <a:rPr lang="ar-SA" sz="2100" kern="100" dirty="0">
                <a:effectLst/>
                <a:latin typeface="Calibri" panose="020F0502020204030204" pitchFamily="34" charset="0"/>
                <a:ea typeface="Calibri" panose="020F0502020204030204" pitchFamily="34" charset="0"/>
                <a:cs typeface="B Nazanin" panose="00000400000000000000" pitchFamily="2" charset="-78"/>
              </a:rPr>
              <a:t>در حوزه‌ی مدل‌سازی سری‌های زمانی مانند پیش‌بینی بازار سهام، تحلیل داده‌های حسگر یا پایش سلامت بیماران، ترنسفورمرها با قابلیت یادگیری وابستگی‌های بلندمدت، دقت بالاتری نسبت به مدل‌های کلاسیک </a:t>
            </a:r>
            <a:r>
              <a:rPr lang="en-US" sz="2100" kern="100" dirty="0">
                <a:effectLst/>
                <a:latin typeface="Calibri" panose="020F0502020204030204" pitchFamily="34" charset="0"/>
                <a:ea typeface="Calibri" panose="020F0502020204030204" pitchFamily="34" charset="0"/>
                <a:cs typeface="B Nazanin" panose="00000400000000000000" pitchFamily="2" charset="-78"/>
              </a:rPr>
              <a:t>ARIMA</a:t>
            </a:r>
            <a:r>
              <a:rPr lang="en-US" sz="2100" kern="100" dirty="0">
                <a:effectLst/>
                <a:latin typeface="B Nazanin" panose="00000400000000000000" pitchFamily="2" charset="-78"/>
                <a:ea typeface="Calibri" panose="020F0502020204030204" pitchFamily="34" charset="0"/>
                <a:cs typeface="B Nazanin" panose="00000400000000000000" pitchFamily="2" charset="-78"/>
              </a:rPr>
              <a:t> </a:t>
            </a:r>
            <a:r>
              <a:rPr lang="ar-SA" sz="2100" kern="100" dirty="0">
                <a:effectLst/>
                <a:latin typeface="B Nazanin" panose="00000400000000000000" pitchFamily="2" charset="-78"/>
                <a:ea typeface="Calibri" panose="020F0502020204030204" pitchFamily="34" charset="0"/>
                <a:cs typeface="B Nazanin" panose="00000400000000000000" pitchFamily="2" charset="-78"/>
              </a:rPr>
              <a:t>یا حتی </a:t>
            </a:r>
            <a:r>
              <a:rPr lang="en-US" sz="2100" kern="100" dirty="0">
                <a:effectLst/>
                <a:latin typeface="Calibri" panose="020F0502020204030204" pitchFamily="34" charset="0"/>
                <a:ea typeface="Calibri" panose="020F0502020204030204" pitchFamily="34" charset="0"/>
                <a:cs typeface="B Nazanin" panose="00000400000000000000" pitchFamily="2" charset="-78"/>
              </a:rPr>
              <a:t>LSTM</a:t>
            </a:r>
            <a:r>
              <a:rPr lang="ar-SA" sz="2100" kern="100" dirty="0">
                <a:effectLst/>
                <a:latin typeface="Calibri" panose="020F0502020204030204" pitchFamily="34" charset="0"/>
                <a:ea typeface="Calibri" panose="020F0502020204030204" pitchFamily="34" charset="0"/>
                <a:cs typeface="B Nazanin" panose="00000400000000000000" pitchFamily="2" charset="-78"/>
              </a:rPr>
              <a:t>ها ارائه داده‌اند.</a:t>
            </a:r>
            <a:endParaRPr lang="en-US" sz="2100" kern="100" dirty="0">
              <a:effectLst/>
              <a:latin typeface="Calibri" panose="020F0502020204030204" pitchFamily="34" charset="0"/>
              <a:ea typeface="Calibri" panose="020F0502020204030204" pitchFamily="34" charset="0"/>
              <a:cs typeface="B Nazanin" panose="00000400000000000000" pitchFamily="2" charset="-78"/>
            </a:endParaRPr>
          </a:p>
          <a:p>
            <a:pPr algn="just" rtl="1">
              <a:lnSpc>
                <a:spcPct val="150000"/>
              </a:lnSpc>
              <a:spcAft>
                <a:spcPts val="800"/>
              </a:spcAft>
            </a:pPr>
            <a:r>
              <a:rPr lang="ar-SA" sz="2100" kern="100" dirty="0">
                <a:effectLst/>
                <a:latin typeface="Calibri" panose="020F0502020204030204" pitchFamily="34" charset="0"/>
                <a:ea typeface="Calibri" panose="020F0502020204030204" pitchFamily="34" charset="0"/>
                <a:cs typeface="B Nazanin" panose="00000400000000000000" pitchFamily="2" charset="-78"/>
              </a:rPr>
              <a:t>در زیست‌شناسی محاسباتی، مدل‌هایی مانند </a:t>
            </a:r>
            <a:r>
              <a:rPr lang="en-US" sz="2100" kern="100" dirty="0">
                <a:effectLst/>
                <a:latin typeface="Calibri" panose="020F0502020204030204" pitchFamily="34" charset="0"/>
                <a:ea typeface="Calibri" panose="020F0502020204030204" pitchFamily="34" charset="0"/>
                <a:cs typeface="B Nazanin" panose="00000400000000000000" pitchFamily="2" charset="-78"/>
              </a:rPr>
              <a:t>AlphaFold</a:t>
            </a:r>
            <a:r>
              <a:rPr lang="ar-SA" sz="2100" kern="100" dirty="0">
                <a:effectLst/>
                <a:latin typeface="Calibri" panose="020F0502020204030204" pitchFamily="34" charset="0"/>
                <a:ea typeface="Calibri" panose="020F0502020204030204" pitchFamily="34" charset="0"/>
                <a:cs typeface="B Nazanin" panose="00000400000000000000" pitchFamily="2" charset="-78"/>
              </a:rPr>
              <a:t> که از معماری‌های مبتنی بر </a:t>
            </a:r>
            <a:r>
              <a:rPr lang="en-US" sz="2100" kern="100" dirty="0">
                <a:effectLst/>
                <a:latin typeface="Calibri" panose="020F0502020204030204" pitchFamily="34" charset="0"/>
                <a:ea typeface="Calibri" panose="020F0502020204030204" pitchFamily="34" charset="0"/>
                <a:cs typeface="B Nazanin" panose="00000400000000000000" pitchFamily="2" charset="-78"/>
              </a:rPr>
              <a:t>attention</a:t>
            </a:r>
            <a:r>
              <a:rPr lang="ar-SA" sz="2100" kern="100" dirty="0">
                <a:effectLst/>
                <a:latin typeface="Calibri" panose="020F0502020204030204" pitchFamily="34" charset="0"/>
                <a:ea typeface="Calibri" panose="020F0502020204030204" pitchFamily="34" charset="0"/>
                <a:cs typeface="B Nazanin" panose="00000400000000000000" pitchFamily="2" charset="-78"/>
              </a:rPr>
              <a:t> استفاده می‌کنند، توانسته‌اند ساختار سه‌بعدی پروتئین‌ها را با دقت بی‌سابقه‌ای پیش‌بینی کنند. این پیشرفت، افق‌های جدیدی در داروسازی و درک عملکرد مولکول‌های زیستی گشوده است.</a:t>
            </a:r>
            <a:endParaRPr lang="en-US" sz="2100" kern="100" dirty="0">
              <a:effectLst/>
              <a:latin typeface="Calibri" panose="020F0502020204030204" pitchFamily="34" charset="0"/>
              <a:ea typeface="Calibri" panose="020F0502020204030204" pitchFamily="34" charset="0"/>
              <a:cs typeface="B Nazanin" panose="00000400000000000000" pitchFamily="2" charset="-78"/>
            </a:endParaRPr>
          </a:p>
        </p:txBody>
      </p:sp>
    </p:spTree>
    <p:extLst>
      <p:ext uri="{BB962C8B-B14F-4D97-AF65-F5344CB8AC3E}">
        <p14:creationId xmlns:p14="http://schemas.microsoft.com/office/powerpoint/2010/main" val="40323492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B12D882-F7FD-7767-0B5B-4A959523488A}"/>
              </a:ext>
            </a:extLst>
          </p:cNvPr>
          <p:cNvSpPr txBox="1"/>
          <p:nvPr/>
        </p:nvSpPr>
        <p:spPr>
          <a:xfrm>
            <a:off x="378502" y="447004"/>
            <a:ext cx="6093500" cy="5511894"/>
          </a:xfrm>
          <a:prstGeom prst="rect">
            <a:avLst/>
          </a:prstGeom>
          <a:noFill/>
        </p:spPr>
        <p:txBody>
          <a:bodyPr wrap="square">
            <a:spAutoFit/>
          </a:bodyPr>
          <a:lstStyle/>
          <a:p>
            <a:pPr algn="just" rtl="1">
              <a:lnSpc>
                <a:spcPct val="115000"/>
              </a:lnSpc>
              <a:spcBef>
                <a:spcPts val="1800"/>
              </a:spcBef>
              <a:spcAft>
                <a:spcPts val="400"/>
              </a:spcAft>
              <a:buNone/>
            </a:pPr>
            <a:r>
              <a:rPr lang="ar-SA" sz="2400" b="1" kern="100" dirty="0">
                <a:solidFill>
                  <a:srgbClr val="000000"/>
                </a:solidFill>
                <a:effectLst/>
                <a:latin typeface="Calibri Light" panose="020F0302020204030204" pitchFamily="34" charset="0"/>
                <a:ea typeface="Times New Roman" panose="02020603050405020304" pitchFamily="18" charset="0"/>
                <a:cs typeface="B Nazanin" panose="00000400000000000000" pitchFamily="2" charset="-78"/>
              </a:rPr>
              <a:t>۴. مزایا و چالش های ترنسفورمرها</a:t>
            </a:r>
            <a:endParaRPr lang="en-US" sz="2400" b="1" kern="100"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algn="just" rtl="1">
              <a:lnSpc>
                <a:spcPct val="115000"/>
              </a:lnSpc>
              <a:spcAft>
                <a:spcPts val="800"/>
              </a:spcAft>
            </a:pPr>
            <a:r>
              <a:rPr lang="ar-SA" sz="2400" b="1" kern="100" dirty="0">
                <a:effectLst/>
                <a:latin typeface="Calibri" panose="020F0502020204030204" pitchFamily="34" charset="0"/>
                <a:ea typeface="Calibri" panose="020F0502020204030204" pitchFamily="34" charset="0"/>
                <a:cs typeface="B Nazanin" panose="00000400000000000000" pitchFamily="2" charset="-78"/>
              </a:rPr>
              <a:t>مزایا</a:t>
            </a:r>
            <a:endParaRPr lang="en-US" sz="2400" b="1" kern="100" dirty="0">
              <a:effectLst/>
              <a:latin typeface="Calibri" panose="020F0502020204030204" pitchFamily="34" charset="0"/>
              <a:ea typeface="Calibri" panose="020F0502020204030204" pitchFamily="34" charset="0"/>
              <a:cs typeface="B Nazanin" panose="00000400000000000000" pitchFamily="2" charset="-78"/>
            </a:endParaRPr>
          </a:p>
          <a:p>
            <a:pPr algn="just" rtl="1">
              <a:lnSpc>
                <a:spcPct val="115000"/>
              </a:lnSpc>
              <a:spcAft>
                <a:spcPts val="800"/>
              </a:spcAft>
              <a:buNone/>
            </a:pPr>
            <a:r>
              <a:rPr lang="ar-SA" sz="2400" kern="100" dirty="0">
                <a:effectLst/>
                <a:latin typeface="Calibri" panose="020F0502020204030204" pitchFamily="34" charset="0"/>
                <a:ea typeface="Calibri" panose="020F0502020204030204" pitchFamily="34" charset="0"/>
                <a:cs typeface="B Nazanin" panose="00000400000000000000" pitchFamily="2" charset="-78"/>
              </a:rPr>
              <a:t>1.  </a:t>
            </a:r>
            <a:r>
              <a:rPr lang="ar-SA" sz="2400" b="1" kern="100" dirty="0">
                <a:effectLst/>
                <a:latin typeface="Calibri" panose="020F0502020204030204" pitchFamily="34" charset="0"/>
                <a:ea typeface="Calibri" panose="020F0502020204030204" pitchFamily="34" charset="0"/>
                <a:cs typeface="B Nazanin" panose="00000400000000000000" pitchFamily="2" charset="-78"/>
              </a:rPr>
              <a:t>موازی‌سازی گسترده:</a:t>
            </a:r>
            <a:r>
              <a:rPr lang="ar-SA" sz="2400" kern="100" dirty="0">
                <a:effectLst/>
                <a:latin typeface="Calibri" panose="020F0502020204030204" pitchFamily="34" charset="0"/>
                <a:ea typeface="Calibri" panose="020F0502020204030204" pitchFamily="34" charset="0"/>
                <a:cs typeface="B Nazanin" panose="00000400000000000000" pitchFamily="2" charset="-78"/>
              </a:rPr>
              <a:t> کل توالی/ورودی یکجا پردازش می‌شود که زمان آموزش را به‌طور چشمگیری کاهش می‌دهد.</a:t>
            </a:r>
            <a:endParaRPr lang="en-US" sz="2400" kern="100" dirty="0">
              <a:effectLst/>
              <a:latin typeface="Calibri" panose="020F0502020204030204" pitchFamily="34" charset="0"/>
              <a:ea typeface="Calibri" panose="020F0502020204030204" pitchFamily="34" charset="0"/>
              <a:cs typeface="Arial" panose="020B0604020202020204" pitchFamily="34" charset="0"/>
            </a:endParaRPr>
          </a:p>
          <a:p>
            <a:pPr algn="just" rtl="1">
              <a:lnSpc>
                <a:spcPct val="115000"/>
              </a:lnSpc>
              <a:spcAft>
                <a:spcPts val="800"/>
              </a:spcAft>
              <a:buNone/>
            </a:pPr>
            <a:r>
              <a:rPr lang="ar-SA" sz="2400" kern="100" dirty="0">
                <a:effectLst/>
                <a:latin typeface="Calibri" panose="020F0502020204030204" pitchFamily="34" charset="0"/>
                <a:ea typeface="Calibri" panose="020F0502020204030204" pitchFamily="34" charset="0"/>
                <a:cs typeface="B Nazanin" panose="00000400000000000000" pitchFamily="2" charset="-78"/>
              </a:rPr>
              <a:t>2.  </a:t>
            </a:r>
            <a:r>
              <a:rPr lang="ar-SA" sz="2400" b="1" kern="100" dirty="0">
                <a:effectLst/>
                <a:latin typeface="Calibri" panose="020F0502020204030204" pitchFamily="34" charset="0"/>
                <a:ea typeface="Calibri" panose="020F0502020204030204" pitchFamily="34" charset="0"/>
                <a:cs typeface="B Nazanin" panose="00000400000000000000" pitchFamily="2" charset="-78"/>
              </a:rPr>
              <a:t>یادگیری وابستگی‌های بلندمدت</a:t>
            </a:r>
            <a:r>
              <a:rPr lang="ar-SA" sz="2400" kern="100" dirty="0">
                <a:effectLst/>
                <a:latin typeface="Calibri" panose="020F0502020204030204" pitchFamily="34" charset="0"/>
                <a:ea typeface="Calibri" panose="020F0502020204030204" pitchFamily="34" charset="0"/>
                <a:cs typeface="B Nazanin" panose="00000400000000000000" pitchFamily="2" charset="-78"/>
              </a:rPr>
              <a:t>: مکانیزم </a:t>
            </a:r>
            <a:r>
              <a:rPr lang="en-US" sz="2400" kern="100" dirty="0">
                <a:effectLst/>
                <a:latin typeface="Calibri" panose="020F0502020204030204" pitchFamily="34" charset="0"/>
                <a:ea typeface="Calibri" panose="020F0502020204030204" pitchFamily="34" charset="0"/>
                <a:cs typeface="B Nazanin" panose="00000400000000000000" pitchFamily="2" charset="-78"/>
              </a:rPr>
              <a:t>attention</a:t>
            </a:r>
            <a:r>
              <a:rPr lang="ar-SA" sz="2400" kern="100" dirty="0">
                <a:effectLst/>
                <a:latin typeface="Calibri" panose="020F0502020204030204" pitchFamily="34" charset="0"/>
                <a:ea typeface="Calibri" panose="020F0502020204030204" pitchFamily="34" charset="0"/>
                <a:cs typeface="B Nazanin" panose="00000400000000000000" pitchFamily="2" charset="-78"/>
              </a:rPr>
              <a:t> می‌تواند مستقیماً میان هر دو نقطه از توالی ارتباط برقرار کند.</a:t>
            </a:r>
            <a:endParaRPr lang="en-US" sz="2400" kern="100" dirty="0">
              <a:effectLst/>
              <a:latin typeface="Calibri" panose="020F0502020204030204" pitchFamily="34" charset="0"/>
              <a:ea typeface="Calibri" panose="020F0502020204030204" pitchFamily="34" charset="0"/>
              <a:cs typeface="Arial" panose="020B0604020202020204" pitchFamily="34" charset="0"/>
            </a:endParaRPr>
          </a:p>
          <a:p>
            <a:pPr algn="just" rtl="1">
              <a:lnSpc>
                <a:spcPct val="115000"/>
              </a:lnSpc>
              <a:spcAft>
                <a:spcPts val="800"/>
              </a:spcAft>
              <a:buNone/>
            </a:pPr>
            <a:r>
              <a:rPr lang="ar-SA" sz="2400" kern="100" dirty="0">
                <a:effectLst/>
                <a:latin typeface="Calibri" panose="020F0502020204030204" pitchFamily="34" charset="0"/>
                <a:ea typeface="Calibri" panose="020F0502020204030204" pitchFamily="34" charset="0"/>
                <a:cs typeface="B Nazanin" panose="00000400000000000000" pitchFamily="2" charset="-78"/>
              </a:rPr>
              <a:t>3.  </a:t>
            </a:r>
            <a:r>
              <a:rPr lang="ar-SA" sz="2400" b="1" kern="100" dirty="0">
                <a:effectLst/>
                <a:latin typeface="Calibri" panose="020F0502020204030204" pitchFamily="34" charset="0"/>
                <a:ea typeface="Calibri" panose="020F0502020204030204" pitchFamily="34" charset="0"/>
                <a:cs typeface="B Nazanin" panose="00000400000000000000" pitchFamily="2" charset="-78"/>
              </a:rPr>
              <a:t>انعطاف‌پذیری معماری</a:t>
            </a:r>
            <a:r>
              <a:rPr lang="ar-SA" sz="2400" kern="100" dirty="0">
                <a:effectLst/>
                <a:latin typeface="Calibri" panose="020F0502020204030204" pitchFamily="34" charset="0"/>
                <a:ea typeface="Calibri" panose="020F0502020204030204" pitchFamily="34" charset="0"/>
                <a:cs typeface="B Nazanin" panose="00000400000000000000" pitchFamily="2" charset="-78"/>
              </a:rPr>
              <a:t>: با تغییر ساده توابع </a:t>
            </a:r>
            <a:r>
              <a:rPr lang="en-US" sz="2400" kern="100" dirty="0">
                <a:effectLst/>
                <a:latin typeface="Calibri" panose="020F0502020204030204" pitchFamily="34" charset="0"/>
                <a:ea typeface="Calibri" panose="020F0502020204030204" pitchFamily="34" charset="0"/>
                <a:cs typeface="B Nazanin" panose="00000400000000000000" pitchFamily="2" charset="-78"/>
              </a:rPr>
              <a:t>attention</a:t>
            </a:r>
            <a:r>
              <a:rPr lang="ar-SA" sz="2400" kern="100" dirty="0">
                <a:effectLst/>
                <a:latin typeface="Calibri" panose="020F0502020204030204" pitchFamily="34" charset="0"/>
                <a:ea typeface="Calibri" panose="020F0502020204030204" pitchFamily="34" charset="0"/>
                <a:cs typeface="B Nazanin" panose="00000400000000000000" pitchFamily="2" charset="-78"/>
              </a:rPr>
              <a:t> و </a:t>
            </a:r>
            <a:r>
              <a:rPr lang="en-US" sz="2400" kern="100" dirty="0">
                <a:effectLst/>
                <a:latin typeface="Calibri" panose="020F0502020204030204" pitchFamily="34" charset="0"/>
                <a:ea typeface="Calibri" panose="020F0502020204030204" pitchFamily="34" charset="0"/>
                <a:cs typeface="B Nazanin" panose="00000400000000000000" pitchFamily="2" charset="-78"/>
              </a:rPr>
              <a:t>feedforward</a:t>
            </a:r>
            <a:r>
              <a:rPr lang="ar-SA" sz="2400" kern="100" dirty="0">
                <a:effectLst/>
                <a:latin typeface="Calibri" panose="020F0502020204030204" pitchFamily="34" charset="0"/>
                <a:ea typeface="Calibri" panose="020F0502020204030204" pitchFamily="34" charset="0"/>
                <a:cs typeface="B Nazanin" panose="00000400000000000000" pitchFamily="2" charset="-78"/>
              </a:rPr>
              <a:t> می‌توان مدل را برای متن، تصویر، صوت یا سری‌های زمانی تنظیم کرد.</a:t>
            </a:r>
            <a:endParaRPr lang="en-US" sz="2400" kern="100" dirty="0">
              <a:effectLst/>
              <a:latin typeface="Calibri" panose="020F0502020204030204" pitchFamily="34" charset="0"/>
              <a:ea typeface="Calibri" panose="020F0502020204030204" pitchFamily="34" charset="0"/>
              <a:cs typeface="Arial" panose="020B0604020202020204" pitchFamily="34" charset="0"/>
            </a:endParaRPr>
          </a:p>
          <a:p>
            <a:pPr algn="just" rtl="1">
              <a:lnSpc>
                <a:spcPct val="115000"/>
              </a:lnSpc>
              <a:spcAft>
                <a:spcPts val="800"/>
              </a:spcAft>
            </a:pPr>
            <a:r>
              <a:rPr lang="ar-SA" sz="2400" kern="100" dirty="0">
                <a:effectLst/>
                <a:latin typeface="Calibri" panose="020F0502020204030204" pitchFamily="34" charset="0"/>
                <a:ea typeface="Calibri" panose="020F0502020204030204" pitchFamily="34" charset="0"/>
                <a:cs typeface="B Nazanin" panose="00000400000000000000" pitchFamily="2" charset="-78"/>
              </a:rPr>
              <a:t>4</a:t>
            </a:r>
            <a:r>
              <a:rPr lang="ar-SA" sz="2400" b="1" kern="100" dirty="0">
                <a:effectLst/>
                <a:latin typeface="Calibri" panose="020F0502020204030204" pitchFamily="34" charset="0"/>
                <a:ea typeface="Calibri" panose="020F0502020204030204" pitchFamily="34" charset="0"/>
                <a:cs typeface="B Nazanin" panose="00000400000000000000" pitchFamily="2" charset="-78"/>
              </a:rPr>
              <a:t>.  مقیاس‌پذیری: </a:t>
            </a:r>
            <a:r>
              <a:rPr lang="ar-SA" sz="2400" kern="100" dirty="0">
                <a:effectLst/>
                <a:latin typeface="Calibri" panose="020F0502020204030204" pitchFamily="34" charset="0"/>
                <a:ea typeface="Calibri" panose="020F0502020204030204" pitchFamily="34" charset="0"/>
                <a:cs typeface="B Nazanin" panose="00000400000000000000" pitchFamily="2" charset="-78"/>
              </a:rPr>
              <a:t>ساختار بلوکی ترنسفورمر به‌سادگی در عمق و عرض افزایش پیدا می‌کند و با داده‌های عظیم همخوانی دارد.</a:t>
            </a:r>
            <a:endParaRPr lang="en-US" sz="2400" kern="100" dirty="0">
              <a:effectLst/>
              <a:latin typeface="Calibri" panose="020F0502020204030204" pitchFamily="34" charset="0"/>
              <a:ea typeface="Calibri" panose="020F0502020204030204" pitchFamily="34" charset="0"/>
              <a:cs typeface="Arial" panose="020B0604020202020204" pitchFamily="34" charset="0"/>
            </a:endParaRPr>
          </a:p>
          <a:p>
            <a:pPr algn="r" rtl="1">
              <a:lnSpc>
                <a:spcPct val="115000"/>
              </a:lnSpc>
              <a:spcAft>
                <a:spcPts val="800"/>
              </a:spcAft>
            </a:pPr>
            <a:endParaRPr lang="en-US" sz="1100" kern="1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A6EEAEDE-FBBB-470E-BB0F-4B986EEC88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82146" y="1693149"/>
            <a:ext cx="5328555" cy="347170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805560131"/>
      </p:ext>
    </p:extLst>
  </p:cSld>
  <p:clrMapOvr>
    <a:masterClrMapping/>
  </p:clrMapOvr>
</p:sld>
</file>

<file path=ppt/theme/theme1.xml><?xml version="1.0" encoding="utf-8"?>
<a:theme xmlns:a="http://schemas.openxmlformats.org/drawingml/2006/main" name="Custom">
  <a:themeElements>
    <a:clrScheme name="Custom 149">
      <a:dk1>
        <a:sysClr val="windowText" lastClr="000000"/>
      </a:dk1>
      <a:lt1>
        <a:sysClr val="window" lastClr="FFFFFF"/>
      </a:lt1>
      <a:dk2>
        <a:srgbClr val="44546A"/>
      </a:dk2>
      <a:lt2>
        <a:srgbClr val="E7E6E6"/>
      </a:lt2>
      <a:accent1>
        <a:srgbClr val="E9E6D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56">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22318419_win32_SL_V9" id="{8502042B-488E-4F33-AD20-77B40A1BC1AA}" vid="{A90C26AF-23CA-48C5-BFF9-84DC7B1C917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268EFD9E-464D-4A64-8503-21EC02601551}">
  <ds:schemaRefs>
    <ds:schemaRef ds:uri="http://schemas.microsoft.com/office/2006/metadata/contentType"/>
    <ds:schemaRef ds:uri="http://schemas.microsoft.com/office/2006/metadata/properties/metaAttributes"/>
    <ds:schemaRef ds:uri="http://www.w3.org/2000/xmlns/"/>
    <ds:schemaRef ds:uri="http://www.w3.org/2001/XMLSchema"/>
    <ds:schemaRef ds:uri="http://schemas.microsoft.com/sharepoint/v3"/>
    <ds:schemaRef ds:uri="71af3243-3dd4-4a8d-8c0d-dd76da1f02a5"/>
    <ds:schemaRef ds:uri="16c05727-aa75-4e4a-9b5f-8a80a1165891"/>
    <ds:schemaRef ds:uri="230e9df3-be65-4c73-a93b-d1236ebd677e"/>
    <ds:schemaRef ds:uri="http://schemas.microsoft.com/office/2006/metadata/propertie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133F63F-9110-40E7-9727-485934F41506}">
  <ds:schemaRefs>
    <ds:schemaRef ds:uri="http://schemas.microsoft.com/sharepoint/v3/contenttype/forms"/>
  </ds:schemaRefs>
</ds:datastoreItem>
</file>

<file path=customXml/itemProps3.xml><?xml version="1.0" encoding="utf-8"?>
<ds:datastoreItem xmlns:ds="http://schemas.openxmlformats.org/officeDocument/2006/customXml" ds:itemID="{17B53FD5-8F3E-4406-8404-9F78B5E6376E}">
  <ds:schemaRefs>
    <ds:schemaRef ds:uri="http://schemas.microsoft.com/office/2006/metadata/properties"/>
    <ds:schemaRef ds:uri="http://www.w3.org/2000/xmlns/"/>
    <ds:schemaRef ds:uri="http://schemas.microsoft.com/sharepoint/v3"/>
    <ds:schemaRef ds:uri="http://www.w3.org/2001/XMLSchema-instance"/>
    <ds:schemaRef ds:uri="71af3243-3dd4-4a8d-8c0d-dd76da1f02a5"/>
    <ds:schemaRef ds:uri="http://schemas.microsoft.com/office/infopath/2007/PartnerControls"/>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
  <TotalTime>727</TotalTime>
  <Words>5298</Words>
  <Application>Microsoft Office PowerPoint</Application>
  <PresentationFormat>Widescreen</PresentationFormat>
  <Paragraphs>222</Paragraphs>
  <Slides>33</Slides>
  <Notes>6</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33</vt:i4>
      </vt:variant>
    </vt:vector>
  </HeadingPairs>
  <TitlesOfParts>
    <vt:vector size="44" baseType="lpstr">
      <vt:lpstr>Arial</vt:lpstr>
      <vt:lpstr>Arial Unicode MS</vt:lpstr>
      <vt:lpstr>B Nazanin</vt:lpstr>
      <vt:lpstr>Calibri</vt:lpstr>
      <vt:lpstr>Calibri Light</vt:lpstr>
      <vt:lpstr>Cambria Math</vt:lpstr>
      <vt:lpstr>Google Sans</vt:lpstr>
      <vt:lpstr>Symbol</vt:lpstr>
      <vt:lpstr>Tenorite</vt:lpstr>
      <vt:lpstr>Times New Roman</vt:lpstr>
      <vt:lpstr>Custom</vt:lpstr>
      <vt:lpstr>ترنسفورمرها</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Pitch deck</dc:title>
  <dc:creator>maede ebrahimi</dc:creator>
  <cp:lastModifiedBy>arshia jamalian</cp:lastModifiedBy>
  <cp:revision>17</cp:revision>
  <dcterms:created xsi:type="dcterms:W3CDTF">2025-05-21T17:11:25Z</dcterms:created>
  <dcterms:modified xsi:type="dcterms:W3CDTF">2025-05-25T10:26:22Z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